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5"/>
  </p:notesMasterIdLst>
  <p:sldIdLst>
    <p:sldId id="318" r:id="rId2"/>
    <p:sldId id="260" r:id="rId3"/>
    <p:sldId id="319" r:id="rId4"/>
    <p:sldId id="320" r:id="rId5"/>
    <p:sldId id="262" r:id="rId6"/>
    <p:sldId id="263" r:id="rId7"/>
    <p:sldId id="264" r:id="rId8"/>
    <p:sldId id="265" r:id="rId9"/>
    <p:sldId id="266" r:id="rId10"/>
    <p:sldId id="267" r:id="rId11"/>
    <p:sldId id="268" r:id="rId12"/>
    <p:sldId id="269" r:id="rId13"/>
    <p:sldId id="321" r:id="rId14"/>
    <p:sldId id="272" r:id="rId15"/>
    <p:sldId id="273"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8" r:id="rId29"/>
    <p:sldId id="322" r:id="rId30"/>
    <p:sldId id="289" r:id="rId31"/>
    <p:sldId id="290" r:id="rId32"/>
    <p:sldId id="291" r:id="rId33"/>
    <p:sldId id="292" r:id="rId34"/>
    <p:sldId id="293" r:id="rId35"/>
    <p:sldId id="294" r:id="rId36"/>
    <p:sldId id="295" r:id="rId37"/>
    <p:sldId id="296" r:id="rId38"/>
    <p:sldId id="323" r:id="rId39"/>
    <p:sldId id="298" r:id="rId40"/>
    <p:sldId id="299" r:id="rId41"/>
    <p:sldId id="302" r:id="rId42"/>
    <p:sldId id="303" r:id="rId43"/>
    <p:sldId id="305" r:id="rId44"/>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7C907"/>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1" autoAdjust="0"/>
    <p:restoredTop sz="96386" autoAdjust="0"/>
  </p:normalViewPr>
  <p:slideViewPr>
    <p:cSldViewPr snapToGrid="0">
      <p:cViewPr varScale="1">
        <p:scale>
          <a:sx n="85" d="100"/>
          <a:sy n="85" d="100"/>
        </p:scale>
        <p:origin x="-1378"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CF4520F-D19C-4566-A931-739BFB5E43D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116E8E5-356A-472B-9FDC-80F03D2EF5A5}" type="slidenum">
              <a:rPr lang="en-US" smtClean="0"/>
              <a:pPr/>
              <a:t>1</a:t>
            </a:fld>
            <a:endParaRPr lang="en-US" smtClean="0"/>
          </a:p>
        </p:txBody>
      </p:sp>
      <p:sp>
        <p:nvSpPr>
          <p:cNvPr id="53251"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endParaRPr lang="en-US"/>
          </a:p>
        </p:txBody>
      </p:sp>
      <p:sp>
        <p:nvSpPr>
          <p:cNvPr id="53252" name="Rectangle 3"/>
          <p:cNvSpPr>
            <a:spLocks noGrp="1" noChangeArrowheads="1"/>
          </p:cNvSpPr>
          <p:nvPr>
            <p:ph type="body"/>
          </p:nvPr>
        </p:nvSpPr>
        <p:spPr>
          <a:xfrm>
            <a:off x="685800" y="4343400"/>
            <a:ext cx="5486400" cy="274638"/>
          </a:xfrm>
          <a:noFill/>
          <a:ln/>
        </p:spPr>
        <p:txBody>
          <a:bodyPr lIns="90000" tIns="46800" rIns="90000" bIns="46800">
            <a:spAutoFit/>
          </a:bodyPr>
          <a:lstStyle/>
          <a:p>
            <a:pPr defTabSz="457200" eaLnBrk="1" hangingPunct="1">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r-Latn-CS" b="1" smtClean="0">
              <a:solidFill>
                <a:srgbClr val="333399"/>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E48229-996F-4CA7-93B3-26EC5B1B300B}" type="slidenum">
              <a:rPr lang="en-US"/>
              <a:pPr/>
              <a:t>10</a:t>
            </a:fld>
            <a:endParaRPr lang="en-US"/>
          </a:p>
        </p:txBody>
      </p:sp>
      <p:sp>
        <p:nvSpPr>
          <p:cNvPr id="1116162" name="Rectangle 2"/>
          <p:cNvSpPr>
            <a:spLocks noGrp="1" noRot="1" noChangeAspect="1" noChangeArrowheads="1" noTextEdit="1"/>
          </p:cNvSpPr>
          <p:nvPr>
            <p:ph type="sldImg"/>
          </p:nvPr>
        </p:nvSpPr>
        <p:spPr>
          <a:xfrm>
            <a:off x="1144588" y="685800"/>
            <a:ext cx="4572000" cy="3429000"/>
          </a:xfrm>
          <a:ln/>
        </p:spPr>
      </p:sp>
      <p:sp>
        <p:nvSpPr>
          <p:cNvPr id="111616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53847C-2317-4047-A867-974446A23345}" type="slidenum">
              <a:rPr lang="en-US"/>
              <a:pPr/>
              <a:t>11</a:t>
            </a:fld>
            <a:endParaRPr lang="en-US"/>
          </a:p>
        </p:txBody>
      </p:sp>
      <p:sp>
        <p:nvSpPr>
          <p:cNvPr id="1118210" name="Rectangle 2"/>
          <p:cNvSpPr>
            <a:spLocks noGrp="1" noRot="1" noChangeAspect="1" noChangeArrowheads="1" noTextEdit="1"/>
          </p:cNvSpPr>
          <p:nvPr>
            <p:ph type="sldImg"/>
          </p:nvPr>
        </p:nvSpPr>
        <p:spPr>
          <a:xfrm>
            <a:off x="1144588" y="685800"/>
            <a:ext cx="4572000" cy="3429000"/>
          </a:xfrm>
          <a:ln/>
        </p:spPr>
      </p:sp>
      <p:sp>
        <p:nvSpPr>
          <p:cNvPr id="111821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008EC8-EBA7-4087-A96D-4A8CB8B9D1B9}" type="slidenum">
              <a:rPr lang="en-US"/>
              <a:pPr/>
              <a:t>12</a:t>
            </a:fld>
            <a:endParaRPr lang="en-US"/>
          </a:p>
        </p:txBody>
      </p:sp>
      <p:sp>
        <p:nvSpPr>
          <p:cNvPr id="1120258" name="Rectangle 2"/>
          <p:cNvSpPr>
            <a:spLocks noGrp="1" noRot="1" noChangeAspect="1" noChangeArrowheads="1" noTextEdit="1"/>
          </p:cNvSpPr>
          <p:nvPr>
            <p:ph type="sldImg"/>
          </p:nvPr>
        </p:nvSpPr>
        <p:spPr>
          <a:xfrm>
            <a:off x="1144588" y="685800"/>
            <a:ext cx="4572000" cy="3429000"/>
          </a:xfrm>
          <a:ln/>
        </p:spPr>
      </p:sp>
      <p:sp>
        <p:nvSpPr>
          <p:cNvPr id="112025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C5E137-296C-44CC-976F-0E9CA189A469}" type="slidenum">
              <a:rPr lang="en-US"/>
              <a:pPr/>
              <a:t>13</a:t>
            </a:fld>
            <a:endParaRPr lang="en-US"/>
          </a:p>
        </p:txBody>
      </p:sp>
      <p:sp>
        <p:nvSpPr>
          <p:cNvPr id="1300482" name="Rectangle 2"/>
          <p:cNvSpPr>
            <a:spLocks noGrp="1" noRot="1" noChangeAspect="1" noChangeArrowheads="1" noTextEdit="1"/>
          </p:cNvSpPr>
          <p:nvPr>
            <p:ph type="sldImg"/>
          </p:nvPr>
        </p:nvSpPr>
        <p:spPr>
          <a:xfrm>
            <a:off x="1144588" y="685800"/>
            <a:ext cx="4572000" cy="3429000"/>
          </a:xfrm>
          <a:ln/>
        </p:spPr>
      </p:sp>
      <p:sp>
        <p:nvSpPr>
          <p:cNvPr id="1300483" name="Rectangle 3"/>
          <p:cNvSpPr>
            <a:spLocks noGrp="1" noChangeArrowheads="1"/>
          </p:cNvSpPr>
          <p:nvPr>
            <p:ph type="body" idx="1"/>
          </p:nvPr>
        </p:nvSpPr>
        <p:spPr/>
        <p:txBody>
          <a:bodyPr/>
          <a:lstStyle/>
          <a:p>
            <a:pPr marL="228600" indent="-228600"/>
            <a:r>
              <a:rPr lang="hr-HR"/>
              <a:t>Internet je najveća postojeća grupa međusobno povezanih računara. To je enormno velika globalna računarska mreža sačinjena od preko hiljadu manjih mreža od kojih svaka koristi TCP/IP protokol za međusobno komuniciranje, a svi dele istu šemu adresiranja. Sa Interneta se mogu preuzimati podaci tekstovi, slike, zvukovi, animacije, programi, razmenjivati različite vrste informacija, ali obavljati i direktni telefonski razgovori i video konverzacija.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548645-B719-49E8-9590-CDE8A690FD9F}" type="slidenum">
              <a:rPr lang="en-US"/>
              <a:pPr/>
              <a:t>14</a:t>
            </a:fld>
            <a:endParaRPr lang="en-US"/>
          </a:p>
        </p:txBody>
      </p:sp>
      <p:sp>
        <p:nvSpPr>
          <p:cNvPr id="1122306" name="Rectangle 2"/>
          <p:cNvSpPr>
            <a:spLocks noGrp="1" noRot="1" noChangeAspect="1" noChangeArrowheads="1" noTextEdit="1"/>
          </p:cNvSpPr>
          <p:nvPr>
            <p:ph type="sldImg"/>
          </p:nvPr>
        </p:nvSpPr>
        <p:spPr>
          <a:xfrm>
            <a:off x="1144588" y="685800"/>
            <a:ext cx="4572000" cy="3429000"/>
          </a:xfrm>
          <a:ln/>
        </p:spPr>
      </p:sp>
      <p:sp>
        <p:nvSpPr>
          <p:cNvPr id="112230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1841F1-73A2-4380-8D82-49D1E67697CE}" type="slidenum">
              <a:rPr lang="en-US"/>
              <a:pPr/>
              <a:t>15</a:t>
            </a:fld>
            <a:endParaRPr lang="en-US"/>
          </a:p>
        </p:txBody>
      </p:sp>
      <p:sp>
        <p:nvSpPr>
          <p:cNvPr id="1124354" name="Rectangle 2"/>
          <p:cNvSpPr>
            <a:spLocks noGrp="1" noRot="1" noChangeAspect="1" noChangeArrowheads="1" noTextEdit="1"/>
          </p:cNvSpPr>
          <p:nvPr>
            <p:ph type="sldImg"/>
          </p:nvPr>
        </p:nvSpPr>
        <p:spPr>
          <a:xfrm>
            <a:off x="1144588" y="685800"/>
            <a:ext cx="4572000" cy="3429000"/>
          </a:xfrm>
          <a:ln/>
        </p:spPr>
      </p:sp>
      <p:sp>
        <p:nvSpPr>
          <p:cNvPr id="112435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B954DD-74A1-48C0-A9AC-2D4DAD1A922D}" type="slidenum">
              <a:rPr lang="en-US"/>
              <a:pPr/>
              <a:t>16</a:t>
            </a:fld>
            <a:endParaRPr lang="en-US"/>
          </a:p>
        </p:txBody>
      </p:sp>
      <p:sp>
        <p:nvSpPr>
          <p:cNvPr id="1126402" name="Rectangle 2"/>
          <p:cNvSpPr>
            <a:spLocks noGrp="1" noRot="1" noChangeAspect="1" noChangeArrowheads="1" noTextEdit="1"/>
          </p:cNvSpPr>
          <p:nvPr>
            <p:ph type="sldImg"/>
          </p:nvPr>
        </p:nvSpPr>
        <p:spPr>
          <a:xfrm>
            <a:off x="1144588" y="685800"/>
            <a:ext cx="4572000" cy="3429000"/>
          </a:xfrm>
          <a:ln/>
        </p:spPr>
      </p:sp>
      <p:sp>
        <p:nvSpPr>
          <p:cNvPr id="112640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074973-8C6E-48BE-98C2-A03104B60DE3}" type="slidenum">
              <a:rPr lang="en-US"/>
              <a:pPr/>
              <a:t>17</a:t>
            </a:fld>
            <a:endParaRPr lang="en-US"/>
          </a:p>
        </p:txBody>
      </p:sp>
      <p:sp>
        <p:nvSpPr>
          <p:cNvPr id="1128450" name="Rectangle 2"/>
          <p:cNvSpPr>
            <a:spLocks noGrp="1" noRot="1" noChangeAspect="1" noChangeArrowheads="1" noTextEdit="1"/>
          </p:cNvSpPr>
          <p:nvPr>
            <p:ph type="sldImg"/>
          </p:nvPr>
        </p:nvSpPr>
        <p:spPr>
          <a:xfrm>
            <a:off x="1144588" y="685800"/>
            <a:ext cx="4572000" cy="3429000"/>
          </a:xfrm>
          <a:ln/>
        </p:spPr>
      </p:sp>
      <p:sp>
        <p:nvSpPr>
          <p:cNvPr id="112845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5F6BDA-945F-4F30-A65F-7D2A7C971ECB}" type="slidenum">
              <a:rPr lang="en-US"/>
              <a:pPr/>
              <a:t>18</a:t>
            </a:fld>
            <a:endParaRPr lang="en-US"/>
          </a:p>
        </p:txBody>
      </p:sp>
      <p:sp>
        <p:nvSpPr>
          <p:cNvPr id="1130498" name="Rectangle 2"/>
          <p:cNvSpPr>
            <a:spLocks noGrp="1" noRot="1" noChangeAspect="1" noChangeArrowheads="1" noTextEdit="1"/>
          </p:cNvSpPr>
          <p:nvPr>
            <p:ph type="sldImg"/>
          </p:nvPr>
        </p:nvSpPr>
        <p:spPr>
          <a:xfrm>
            <a:off x="1144588" y="685800"/>
            <a:ext cx="4572000" cy="3429000"/>
          </a:xfrm>
          <a:ln/>
        </p:spPr>
      </p:sp>
      <p:sp>
        <p:nvSpPr>
          <p:cNvPr id="113049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F463D6-DF73-483B-AEBD-0B862CAB9841}" type="slidenum">
              <a:rPr lang="en-US"/>
              <a:pPr/>
              <a:t>19</a:t>
            </a:fld>
            <a:endParaRPr lang="en-US"/>
          </a:p>
        </p:txBody>
      </p:sp>
      <p:sp>
        <p:nvSpPr>
          <p:cNvPr id="1132546" name="Rectangle 2"/>
          <p:cNvSpPr>
            <a:spLocks noGrp="1" noRot="1" noChangeAspect="1" noChangeArrowheads="1" noTextEdit="1"/>
          </p:cNvSpPr>
          <p:nvPr>
            <p:ph type="sldImg"/>
          </p:nvPr>
        </p:nvSpPr>
        <p:spPr>
          <a:xfrm>
            <a:off x="1144588" y="685800"/>
            <a:ext cx="4572000" cy="3429000"/>
          </a:xfrm>
          <a:ln/>
        </p:spPr>
      </p:sp>
      <p:sp>
        <p:nvSpPr>
          <p:cNvPr id="113254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C047A8-90D9-42ED-B490-E1BAE6913C8D}" type="slidenum">
              <a:rPr lang="en-US"/>
              <a:pPr/>
              <a:t>2</a:t>
            </a:fld>
            <a:endParaRPr lang="en-US"/>
          </a:p>
        </p:txBody>
      </p:sp>
      <p:sp>
        <p:nvSpPr>
          <p:cNvPr id="1101826" name="Rectangle 2"/>
          <p:cNvSpPr>
            <a:spLocks noGrp="1" noRot="1" noChangeAspect="1" noChangeArrowheads="1" noTextEdit="1"/>
          </p:cNvSpPr>
          <p:nvPr>
            <p:ph type="sldImg"/>
          </p:nvPr>
        </p:nvSpPr>
        <p:spPr>
          <a:xfrm>
            <a:off x="1144588" y="685800"/>
            <a:ext cx="4572000" cy="3429000"/>
          </a:xfrm>
          <a:ln/>
        </p:spPr>
      </p:sp>
      <p:sp>
        <p:nvSpPr>
          <p:cNvPr id="110182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27B1B1-71FA-48CB-9306-2062D493E7FA}" type="slidenum">
              <a:rPr lang="en-US"/>
              <a:pPr/>
              <a:t>20</a:t>
            </a:fld>
            <a:endParaRPr lang="en-US"/>
          </a:p>
        </p:txBody>
      </p:sp>
      <p:sp>
        <p:nvSpPr>
          <p:cNvPr id="1134594" name="Rectangle 2"/>
          <p:cNvSpPr>
            <a:spLocks noGrp="1" noRot="1" noChangeAspect="1" noChangeArrowheads="1" noTextEdit="1"/>
          </p:cNvSpPr>
          <p:nvPr>
            <p:ph type="sldImg"/>
          </p:nvPr>
        </p:nvSpPr>
        <p:spPr>
          <a:xfrm>
            <a:off x="1144588" y="685800"/>
            <a:ext cx="4572000" cy="3429000"/>
          </a:xfrm>
          <a:ln/>
        </p:spPr>
      </p:sp>
      <p:sp>
        <p:nvSpPr>
          <p:cNvPr id="113459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D9DBBA-471F-4BC8-BF73-0493A1A280DD}" type="slidenum">
              <a:rPr lang="en-US"/>
              <a:pPr/>
              <a:t>21</a:t>
            </a:fld>
            <a:endParaRPr lang="en-US"/>
          </a:p>
        </p:txBody>
      </p:sp>
      <p:sp>
        <p:nvSpPr>
          <p:cNvPr id="1136642" name="Rectangle 2"/>
          <p:cNvSpPr>
            <a:spLocks noGrp="1" noRot="1" noChangeAspect="1" noChangeArrowheads="1" noTextEdit="1"/>
          </p:cNvSpPr>
          <p:nvPr>
            <p:ph type="sldImg"/>
          </p:nvPr>
        </p:nvSpPr>
        <p:spPr>
          <a:xfrm>
            <a:off x="1144588" y="685800"/>
            <a:ext cx="4572000" cy="3429000"/>
          </a:xfrm>
          <a:ln/>
        </p:spPr>
      </p:sp>
      <p:sp>
        <p:nvSpPr>
          <p:cNvPr id="113664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C65684-47C9-4904-91C6-9D4F85D7FCD3}" type="slidenum">
              <a:rPr lang="en-US"/>
              <a:pPr/>
              <a:t>22</a:t>
            </a:fld>
            <a:endParaRPr lang="en-US"/>
          </a:p>
        </p:txBody>
      </p:sp>
      <p:sp>
        <p:nvSpPr>
          <p:cNvPr id="1138690" name="Rectangle 2"/>
          <p:cNvSpPr>
            <a:spLocks noGrp="1" noRot="1" noChangeAspect="1" noChangeArrowheads="1" noTextEdit="1"/>
          </p:cNvSpPr>
          <p:nvPr>
            <p:ph type="sldImg"/>
          </p:nvPr>
        </p:nvSpPr>
        <p:spPr>
          <a:xfrm>
            <a:off x="1144588" y="685800"/>
            <a:ext cx="4572000" cy="3429000"/>
          </a:xfrm>
          <a:ln/>
        </p:spPr>
      </p:sp>
      <p:sp>
        <p:nvSpPr>
          <p:cNvPr id="113869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C85BD8-AC50-4FF4-8C57-44326D050DF3}" type="slidenum">
              <a:rPr lang="en-US"/>
              <a:pPr/>
              <a:t>23</a:t>
            </a:fld>
            <a:endParaRPr lang="en-US"/>
          </a:p>
        </p:txBody>
      </p:sp>
      <p:sp>
        <p:nvSpPr>
          <p:cNvPr id="1140738" name="Rectangle 2"/>
          <p:cNvSpPr>
            <a:spLocks noGrp="1" noRot="1" noChangeAspect="1" noChangeArrowheads="1" noTextEdit="1"/>
          </p:cNvSpPr>
          <p:nvPr>
            <p:ph type="sldImg"/>
          </p:nvPr>
        </p:nvSpPr>
        <p:spPr>
          <a:xfrm>
            <a:off x="1144588" y="685800"/>
            <a:ext cx="4572000" cy="3429000"/>
          </a:xfrm>
          <a:ln/>
        </p:spPr>
      </p:sp>
      <p:sp>
        <p:nvSpPr>
          <p:cNvPr id="114073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947F7C-E53C-4FDA-AD35-5948B9F472A8}" type="slidenum">
              <a:rPr lang="en-US"/>
              <a:pPr/>
              <a:t>24</a:t>
            </a:fld>
            <a:endParaRPr lang="en-US"/>
          </a:p>
        </p:txBody>
      </p:sp>
      <p:sp>
        <p:nvSpPr>
          <p:cNvPr id="1142786" name="Rectangle 2"/>
          <p:cNvSpPr>
            <a:spLocks noGrp="1" noRot="1" noChangeAspect="1" noChangeArrowheads="1" noTextEdit="1"/>
          </p:cNvSpPr>
          <p:nvPr>
            <p:ph type="sldImg"/>
          </p:nvPr>
        </p:nvSpPr>
        <p:spPr>
          <a:xfrm>
            <a:off x="1144588" y="685800"/>
            <a:ext cx="4572000" cy="3429000"/>
          </a:xfrm>
          <a:ln/>
        </p:spPr>
      </p:sp>
      <p:sp>
        <p:nvSpPr>
          <p:cNvPr id="114278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ED6800-EE3F-46D5-A16D-62906E221ECB}" type="slidenum">
              <a:rPr lang="en-US"/>
              <a:pPr/>
              <a:t>25</a:t>
            </a:fld>
            <a:endParaRPr lang="en-US"/>
          </a:p>
        </p:txBody>
      </p:sp>
      <p:sp>
        <p:nvSpPr>
          <p:cNvPr id="1144834" name="Rectangle 2"/>
          <p:cNvSpPr>
            <a:spLocks noGrp="1" noRot="1" noChangeAspect="1" noChangeArrowheads="1" noTextEdit="1"/>
          </p:cNvSpPr>
          <p:nvPr>
            <p:ph type="sldImg"/>
          </p:nvPr>
        </p:nvSpPr>
        <p:spPr>
          <a:xfrm>
            <a:off x="1144588" y="685800"/>
            <a:ext cx="4572000" cy="3429000"/>
          </a:xfrm>
          <a:ln/>
        </p:spPr>
      </p:sp>
      <p:sp>
        <p:nvSpPr>
          <p:cNvPr id="114483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9FB268-651D-43EB-AE65-FDDDF85E486C}" type="slidenum">
              <a:rPr lang="en-US"/>
              <a:pPr/>
              <a:t>26</a:t>
            </a:fld>
            <a:endParaRPr lang="en-US"/>
          </a:p>
        </p:txBody>
      </p:sp>
      <p:sp>
        <p:nvSpPr>
          <p:cNvPr id="1302530" name="Rectangle 2"/>
          <p:cNvSpPr>
            <a:spLocks noGrp="1" noRot="1" noChangeAspect="1" noChangeArrowheads="1" noTextEdit="1"/>
          </p:cNvSpPr>
          <p:nvPr>
            <p:ph type="sldImg"/>
          </p:nvPr>
        </p:nvSpPr>
        <p:spPr>
          <a:xfrm>
            <a:off x="1144588" y="685800"/>
            <a:ext cx="4572000" cy="3429000"/>
          </a:xfrm>
          <a:ln/>
        </p:spPr>
      </p:sp>
      <p:sp>
        <p:nvSpPr>
          <p:cNvPr id="130253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0A9AAF-C9C2-464C-9642-ED5C6290D232}" type="slidenum">
              <a:rPr lang="en-US"/>
              <a:pPr/>
              <a:t>27</a:t>
            </a:fld>
            <a:endParaRPr lang="en-US"/>
          </a:p>
        </p:txBody>
      </p:sp>
      <p:sp>
        <p:nvSpPr>
          <p:cNvPr id="1148930" name="Rectangle 2"/>
          <p:cNvSpPr>
            <a:spLocks noGrp="1" noRot="1" noChangeAspect="1" noChangeArrowheads="1" noTextEdit="1"/>
          </p:cNvSpPr>
          <p:nvPr>
            <p:ph type="sldImg"/>
          </p:nvPr>
        </p:nvSpPr>
        <p:spPr>
          <a:xfrm>
            <a:off x="1144588" y="685800"/>
            <a:ext cx="4572000" cy="3429000"/>
          </a:xfrm>
          <a:ln/>
        </p:spPr>
      </p:sp>
      <p:sp>
        <p:nvSpPr>
          <p:cNvPr id="114893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C3CE47-B12F-40F5-B707-54217263C529}" type="slidenum">
              <a:rPr lang="en-US"/>
              <a:pPr/>
              <a:t>28</a:t>
            </a:fld>
            <a:endParaRPr lang="en-US"/>
          </a:p>
        </p:txBody>
      </p:sp>
      <p:sp>
        <p:nvSpPr>
          <p:cNvPr id="1150978" name="Rectangle 2"/>
          <p:cNvSpPr>
            <a:spLocks noGrp="1" noRot="1" noChangeAspect="1" noChangeArrowheads="1" noTextEdit="1"/>
          </p:cNvSpPr>
          <p:nvPr>
            <p:ph type="sldImg"/>
          </p:nvPr>
        </p:nvSpPr>
        <p:spPr>
          <a:xfrm>
            <a:off x="1144588" y="685800"/>
            <a:ext cx="4572000" cy="3429000"/>
          </a:xfrm>
          <a:ln/>
        </p:spPr>
      </p:sp>
      <p:sp>
        <p:nvSpPr>
          <p:cNvPr id="115097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C3CE47-B12F-40F5-B707-54217263C529}" type="slidenum">
              <a:rPr lang="en-US"/>
              <a:pPr/>
              <a:t>29</a:t>
            </a:fld>
            <a:endParaRPr lang="en-US"/>
          </a:p>
        </p:txBody>
      </p:sp>
      <p:sp>
        <p:nvSpPr>
          <p:cNvPr id="1150978" name="Rectangle 2"/>
          <p:cNvSpPr>
            <a:spLocks noGrp="1" noRot="1" noChangeAspect="1" noChangeArrowheads="1" noTextEdit="1"/>
          </p:cNvSpPr>
          <p:nvPr>
            <p:ph type="sldImg"/>
          </p:nvPr>
        </p:nvSpPr>
        <p:spPr>
          <a:xfrm>
            <a:off x="1144588" y="685800"/>
            <a:ext cx="4572000" cy="3429000"/>
          </a:xfrm>
          <a:ln/>
        </p:spPr>
      </p:sp>
      <p:sp>
        <p:nvSpPr>
          <p:cNvPr id="115097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C047A8-90D9-42ED-B490-E1BAE6913C8D}" type="slidenum">
              <a:rPr lang="en-US"/>
              <a:pPr/>
              <a:t>3</a:t>
            </a:fld>
            <a:endParaRPr lang="en-US"/>
          </a:p>
        </p:txBody>
      </p:sp>
      <p:sp>
        <p:nvSpPr>
          <p:cNvPr id="1101826" name="Rectangle 2"/>
          <p:cNvSpPr>
            <a:spLocks noGrp="1" noRot="1" noChangeAspect="1" noChangeArrowheads="1" noTextEdit="1"/>
          </p:cNvSpPr>
          <p:nvPr>
            <p:ph type="sldImg"/>
          </p:nvPr>
        </p:nvSpPr>
        <p:spPr>
          <a:xfrm>
            <a:off x="1144588" y="685800"/>
            <a:ext cx="4572000" cy="3429000"/>
          </a:xfrm>
          <a:ln/>
        </p:spPr>
      </p:sp>
      <p:sp>
        <p:nvSpPr>
          <p:cNvPr id="110182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A5675-3FE0-491C-B105-E90824CD2A5E}" type="slidenum">
              <a:rPr lang="en-US"/>
              <a:pPr/>
              <a:t>30</a:t>
            </a:fld>
            <a:endParaRPr lang="en-US"/>
          </a:p>
        </p:txBody>
      </p:sp>
      <p:sp>
        <p:nvSpPr>
          <p:cNvPr id="1153026" name="Rectangle 2"/>
          <p:cNvSpPr>
            <a:spLocks noGrp="1" noRot="1" noChangeAspect="1" noChangeArrowheads="1" noTextEdit="1"/>
          </p:cNvSpPr>
          <p:nvPr>
            <p:ph type="sldImg"/>
          </p:nvPr>
        </p:nvSpPr>
        <p:spPr>
          <a:xfrm>
            <a:off x="1144588" y="685800"/>
            <a:ext cx="4572000" cy="3429000"/>
          </a:xfrm>
          <a:ln/>
        </p:spPr>
      </p:sp>
      <p:sp>
        <p:nvSpPr>
          <p:cNvPr id="115302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D6D9DD-0159-408E-8476-CB7CBA456C75}" type="slidenum">
              <a:rPr lang="en-US"/>
              <a:pPr/>
              <a:t>31</a:t>
            </a:fld>
            <a:endParaRPr lang="en-US"/>
          </a:p>
        </p:txBody>
      </p:sp>
      <p:sp>
        <p:nvSpPr>
          <p:cNvPr id="1155074" name="Rectangle 2"/>
          <p:cNvSpPr>
            <a:spLocks noGrp="1" noRot="1" noChangeAspect="1" noChangeArrowheads="1" noTextEdit="1"/>
          </p:cNvSpPr>
          <p:nvPr>
            <p:ph type="sldImg"/>
          </p:nvPr>
        </p:nvSpPr>
        <p:spPr>
          <a:xfrm>
            <a:off x="1144588" y="685800"/>
            <a:ext cx="4572000" cy="3429000"/>
          </a:xfrm>
          <a:ln/>
        </p:spPr>
      </p:sp>
      <p:sp>
        <p:nvSpPr>
          <p:cNvPr id="115507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3F23DE-C086-4F15-9747-CFCF13D40BE0}" type="slidenum">
              <a:rPr lang="en-US"/>
              <a:pPr/>
              <a:t>32</a:t>
            </a:fld>
            <a:endParaRPr lang="en-US"/>
          </a:p>
        </p:txBody>
      </p:sp>
      <p:sp>
        <p:nvSpPr>
          <p:cNvPr id="1157122" name="Rectangle 2"/>
          <p:cNvSpPr>
            <a:spLocks noGrp="1" noRot="1" noChangeAspect="1" noChangeArrowheads="1" noTextEdit="1"/>
          </p:cNvSpPr>
          <p:nvPr>
            <p:ph type="sldImg"/>
          </p:nvPr>
        </p:nvSpPr>
        <p:spPr>
          <a:xfrm>
            <a:off x="1144588" y="685800"/>
            <a:ext cx="4572000" cy="3429000"/>
          </a:xfrm>
          <a:ln/>
        </p:spPr>
      </p:sp>
      <p:sp>
        <p:nvSpPr>
          <p:cNvPr id="115712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8689D6-2443-4005-AF7E-72269C358A5D}" type="slidenum">
              <a:rPr lang="en-US"/>
              <a:pPr/>
              <a:t>33</a:t>
            </a:fld>
            <a:endParaRPr lang="en-US"/>
          </a:p>
        </p:txBody>
      </p:sp>
      <p:sp>
        <p:nvSpPr>
          <p:cNvPr id="1159170" name="Rectangle 2"/>
          <p:cNvSpPr>
            <a:spLocks noGrp="1" noRot="1" noChangeAspect="1" noChangeArrowheads="1" noTextEdit="1"/>
          </p:cNvSpPr>
          <p:nvPr>
            <p:ph type="sldImg"/>
          </p:nvPr>
        </p:nvSpPr>
        <p:spPr>
          <a:xfrm>
            <a:off x="1144588" y="685800"/>
            <a:ext cx="4572000" cy="3429000"/>
          </a:xfrm>
          <a:ln/>
        </p:spPr>
      </p:sp>
      <p:sp>
        <p:nvSpPr>
          <p:cNvPr id="115917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0A8B00-066F-4D45-81F7-99B0BEFAF525}" type="slidenum">
              <a:rPr lang="en-US"/>
              <a:pPr/>
              <a:t>34</a:t>
            </a:fld>
            <a:endParaRPr lang="en-US"/>
          </a:p>
        </p:txBody>
      </p:sp>
      <p:sp>
        <p:nvSpPr>
          <p:cNvPr id="1161218" name="Rectangle 2"/>
          <p:cNvSpPr>
            <a:spLocks noGrp="1" noRot="1" noChangeAspect="1" noChangeArrowheads="1" noTextEdit="1"/>
          </p:cNvSpPr>
          <p:nvPr>
            <p:ph type="sldImg"/>
          </p:nvPr>
        </p:nvSpPr>
        <p:spPr>
          <a:xfrm>
            <a:off x="1144588" y="685800"/>
            <a:ext cx="4572000" cy="3429000"/>
          </a:xfrm>
          <a:ln/>
        </p:spPr>
      </p:sp>
      <p:sp>
        <p:nvSpPr>
          <p:cNvPr id="116121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E60025-AD92-4B81-B270-42B71BA4B2B6}" type="slidenum">
              <a:rPr lang="en-US"/>
              <a:pPr/>
              <a:t>35</a:t>
            </a:fld>
            <a:endParaRPr lang="en-US"/>
          </a:p>
        </p:txBody>
      </p:sp>
      <p:sp>
        <p:nvSpPr>
          <p:cNvPr id="1163266" name="Rectangle 2"/>
          <p:cNvSpPr>
            <a:spLocks noGrp="1" noRot="1" noChangeAspect="1" noChangeArrowheads="1" noTextEdit="1"/>
          </p:cNvSpPr>
          <p:nvPr>
            <p:ph type="sldImg"/>
          </p:nvPr>
        </p:nvSpPr>
        <p:spPr>
          <a:xfrm>
            <a:off x="1144588" y="685800"/>
            <a:ext cx="4572000" cy="3429000"/>
          </a:xfrm>
          <a:ln/>
        </p:spPr>
      </p:sp>
      <p:sp>
        <p:nvSpPr>
          <p:cNvPr id="116326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D48AB5-168C-49C1-809D-66BEBDB18210}" type="slidenum">
              <a:rPr lang="en-US"/>
              <a:pPr/>
              <a:t>36</a:t>
            </a:fld>
            <a:endParaRPr lang="en-US"/>
          </a:p>
        </p:txBody>
      </p:sp>
      <p:sp>
        <p:nvSpPr>
          <p:cNvPr id="1165314" name="Rectangle 2"/>
          <p:cNvSpPr>
            <a:spLocks noGrp="1" noRot="1" noChangeAspect="1" noChangeArrowheads="1" noTextEdit="1"/>
          </p:cNvSpPr>
          <p:nvPr>
            <p:ph type="sldImg"/>
          </p:nvPr>
        </p:nvSpPr>
        <p:spPr>
          <a:xfrm>
            <a:off x="1144588" y="685800"/>
            <a:ext cx="4572000" cy="3429000"/>
          </a:xfrm>
          <a:ln/>
        </p:spPr>
      </p:sp>
      <p:sp>
        <p:nvSpPr>
          <p:cNvPr id="116531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A99E43-3FA1-41A0-A12F-CA4A9827C64B}" type="slidenum">
              <a:rPr lang="en-US"/>
              <a:pPr/>
              <a:t>37</a:t>
            </a:fld>
            <a:endParaRPr lang="en-US"/>
          </a:p>
        </p:txBody>
      </p:sp>
      <p:sp>
        <p:nvSpPr>
          <p:cNvPr id="1167362" name="Rectangle 2"/>
          <p:cNvSpPr>
            <a:spLocks noGrp="1" noRot="1" noChangeAspect="1" noChangeArrowheads="1" noTextEdit="1"/>
          </p:cNvSpPr>
          <p:nvPr>
            <p:ph type="sldImg"/>
          </p:nvPr>
        </p:nvSpPr>
        <p:spPr>
          <a:xfrm>
            <a:off x="1144588" y="685800"/>
            <a:ext cx="4572000" cy="3429000"/>
          </a:xfrm>
          <a:ln/>
        </p:spPr>
      </p:sp>
      <p:sp>
        <p:nvSpPr>
          <p:cNvPr id="116736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A99E43-3FA1-41A0-A12F-CA4A9827C64B}" type="slidenum">
              <a:rPr lang="en-US"/>
              <a:pPr/>
              <a:t>38</a:t>
            </a:fld>
            <a:endParaRPr lang="en-US"/>
          </a:p>
        </p:txBody>
      </p:sp>
      <p:sp>
        <p:nvSpPr>
          <p:cNvPr id="1167362" name="Rectangle 2"/>
          <p:cNvSpPr>
            <a:spLocks noGrp="1" noRot="1" noChangeAspect="1" noChangeArrowheads="1" noTextEdit="1"/>
          </p:cNvSpPr>
          <p:nvPr>
            <p:ph type="sldImg"/>
          </p:nvPr>
        </p:nvSpPr>
        <p:spPr>
          <a:xfrm>
            <a:off x="1144588" y="685800"/>
            <a:ext cx="4572000" cy="3429000"/>
          </a:xfrm>
          <a:ln/>
        </p:spPr>
      </p:sp>
      <p:sp>
        <p:nvSpPr>
          <p:cNvPr id="116736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558032-773B-426E-BEE6-FF1339393103}" type="slidenum">
              <a:rPr lang="en-US"/>
              <a:pPr/>
              <a:t>39</a:t>
            </a:fld>
            <a:endParaRPr lang="en-US"/>
          </a:p>
        </p:txBody>
      </p:sp>
      <p:sp>
        <p:nvSpPr>
          <p:cNvPr id="1171458" name="Rectangle 2"/>
          <p:cNvSpPr>
            <a:spLocks noGrp="1" noRot="1" noChangeAspect="1" noChangeArrowheads="1" noTextEdit="1"/>
          </p:cNvSpPr>
          <p:nvPr>
            <p:ph type="sldImg"/>
          </p:nvPr>
        </p:nvSpPr>
        <p:spPr>
          <a:xfrm>
            <a:off x="1144588" y="685800"/>
            <a:ext cx="4572000" cy="3429000"/>
          </a:xfrm>
          <a:ln/>
        </p:spPr>
      </p:sp>
      <p:sp>
        <p:nvSpPr>
          <p:cNvPr id="117145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2B80D2-166E-4038-BB5B-FD21E39477BA}" type="slidenum">
              <a:rPr lang="en-US"/>
              <a:pPr/>
              <a:t>4</a:t>
            </a:fld>
            <a:endParaRPr lang="en-US"/>
          </a:p>
        </p:txBody>
      </p:sp>
      <p:sp>
        <p:nvSpPr>
          <p:cNvPr id="1103874" name="Rectangle 2"/>
          <p:cNvSpPr>
            <a:spLocks noGrp="1" noRot="1" noChangeAspect="1" noChangeArrowheads="1" noTextEdit="1"/>
          </p:cNvSpPr>
          <p:nvPr>
            <p:ph type="sldImg"/>
          </p:nvPr>
        </p:nvSpPr>
        <p:spPr>
          <a:xfrm>
            <a:off x="1144588" y="685800"/>
            <a:ext cx="4572000" cy="3429000"/>
          </a:xfrm>
          <a:ln/>
        </p:spPr>
      </p:sp>
      <p:sp>
        <p:nvSpPr>
          <p:cNvPr id="1103875" name="Rectangle 3"/>
          <p:cNvSpPr>
            <a:spLocks noGrp="1" noChangeArrowheads="1"/>
          </p:cNvSpPr>
          <p:nvPr>
            <p:ph type="body" idx="1"/>
          </p:nvPr>
        </p:nvSpPr>
        <p:spPr/>
        <p:txBody>
          <a:bodyPr/>
          <a:lstStyle/>
          <a:p>
            <a:pPr marL="228600" indent="-228600"/>
            <a:r>
              <a:rPr lang="hr-HR"/>
              <a:t>Internet je najveća postojeća grupa međusobno povezanih računara. To je enormno velika globalna računarska mreža sačinjena od preko hiljadu manjih mreža od kojih svaka koristi TCP/IP protokol za međusobno komuniciranje, a svi dele istu šemu adresiranja. Sa Interneta se mogu preuzimati podaci tekstovi, slike, zvukovi, animacije, programi, razmenjivati različite vrste informacija, ali obavljati i direktni telefonski razgovori i video konverzacija.</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711182-F39F-4BB9-BEE7-FB968E8313A6}" type="slidenum">
              <a:rPr lang="en-US"/>
              <a:pPr/>
              <a:t>40</a:t>
            </a:fld>
            <a:endParaRPr lang="en-US"/>
          </a:p>
        </p:txBody>
      </p:sp>
      <p:sp>
        <p:nvSpPr>
          <p:cNvPr id="1175554" name="Rectangle 2"/>
          <p:cNvSpPr>
            <a:spLocks noGrp="1" noRot="1" noChangeAspect="1" noChangeArrowheads="1" noTextEdit="1"/>
          </p:cNvSpPr>
          <p:nvPr>
            <p:ph type="sldImg"/>
          </p:nvPr>
        </p:nvSpPr>
        <p:spPr>
          <a:xfrm>
            <a:off x="1144588" y="685800"/>
            <a:ext cx="4572000" cy="3429000"/>
          </a:xfrm>
          <a:ln/>
        </p:spPr>
      </p:sp>
      <p:sp>
        <p:nvSpPr>
          <p:cNvPr id="117555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82A807-CD71-4558-930C-FD77C0F111A8}" type="slidenum">
              <a:rPr lang="en-US"/>
              <a:pPr/>
              <a:t>41</a:t>
            </a:fld>
            <a:endParaRPr lang="en-US"/>
          </a:p>
        </p:txBody>
      </p:sp>
      <p:sp>
        <p:nvSpPr>
          <p:cNvPr id="1181698" name="Rectangle 2"/>
          <p:cNvSpPr>
            <a:spLocks noGrp="1" noRot="1" noChangeAspect="1" noChangeArrowheads="1" noTextEdit="1"/>
          </p:cNvSpPr>
          <p:nvPr>
            <p:ph type="sldImg"/>
          </p:nvPr>
        </p:nvSpPr>
        <p:spPr>
          <a:xfrm>
            <a:off x="1144588" y="685800"/>
            <a:ext cx="4572000" cy="3429000"/>
          </a:xfrm>
          <a:ln/>
        </p:spPr>
      </p:sp>
      <p:sp>
        <p:nvSpPr>
          <p:cNvPr id="118169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ED81D4-D5D7-4545-B6E0-286D5D6A1C2E}" type="slidenum">
              <a:rPr lang="en-US"/>
              <a:pPr/>
              <a:t>42</a:t>
            </a:fld>
            <a:endParaRPr lang="en-US"/>
          </a:p>
        </p:txBody>
      </p:sp>
      <p:sp>
        <p:nvSpPr>
          <p:cNvPr id="1183746" name="Rectangle 2"/>
          <p:cNvSpPr>
            <a:spLocks noGrp="1" noRot="1" noChangeAspect="1" noChangeArrowheads="1" noTextEdit="1"/>
          </p:cNvSpPr>
          <p:nvPr>
            <p:ph type="sldImg"/>
          </p:nvPr>
        </p:nvSpPr>
        <p:spPr>
          <a:xfrm>
            <a:off x="1144588" y="685800"/>
            <a:ext cx="4572000" cy="3429000"/>
          </a:xfrm>
          <a:ln/>
        </p:spPr>
      </p:sp>
      <p:sp>
        <p:nvSpPr>
          <p:cNvPr id="118374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F42B21-2D5C-4077-B195-3F4CE25B6F52}" type="slidenum">
              <a:rPr lang="en-US"/>
              <a:pPr/>
              <a:t>43</a:t>
            </a:fld>
            <a:endParaRPr lang="en-US"/>
          </a:p>
        </p:txBody>
      </p:sp>
      <p:sp>
        <p:nvSpPr>
          <p:cNvPr id="1187842" name="Rectangle 2"/>
          <p:cNvSpPr>
            <a:spLocks noGrp="1" noRot="1" noChangeAspect="1" noChangeArrowheads="1" noTextEdit="1"/>
          </p:cNvSpPr>
          <p:nvPr>
            <p:ph type="sldImg"/>
          </p:nvPr>
        </p:nvSpPr>
        <p:spPr>
          <a:xfrm>
            <a:off x="1144588" y="685800"/>
            <a:ext cx="4572000" cy="3429000"/>
          </a:xfrm>
          <a:ln/>
        </p:spPr>
      </p:sp>
      <p:sp>
        <p:nvSpPr>
          <p:cNvPr id="118784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567AB8-E6EE-4F4B-A074-61FC5E61CE78}" type="slidenum">
              <a:rPr lang="en-US"/>
              <a:pPr/>
              <a:t>5</a:t>
            </a:fld>
            <a:endParaRPr lang="en-US"/>
          </a:p>
        </p:txBody>
      </p:sp>
      <p:sp>
        <p:nvSpPr>
          <p:cNvPr id="1105922" name="Rectangle 2"/>
          <p:cNvSpPr>
            <a:spLocks noGrp="1" noRot="1" noChangeAspect="1" noChangeArrowheads="1" noTextEdit="1"/>
          </p:cNvSpPr>
          <p:nvPr>
            <p:ph type="sldImg"/>
          </p:nvPr>
        </p:nvSpPr>
        <p:spPr>
          <a:xfrm>
            <a:off x="1144588" y="685800"/>
            <a:ext cx="4572000" cy="3429000"/>
          </a:xfrm>
          <a:ln/>
        </p:spPr>
      </p:sp>
      <p:sp>
        <p:nvSpPr>
          <p:cNvPr id="110592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D1E662-7AE2-42B0-BB7D-C2DC3AF39B5B}" type="slidenum">
              <a:rPr lang="en-US"/>
              <a:pPr/>
              <a:t>6</a:t>
            </a:fld>
            <a:endParaRPr lang="en-US"/>
          </a:p>
        </p:txBody>
      </p:sp>
      <p:sp>
        <p:nvSpPr>
          <p:cNvPr id="1107970" name="Rectangle 2"/>
          <p:cNvSpPr>
            <a:spLocks noGrp="1" noRot="1" noChangeAspect="1" noChangeArrowheads="1" noTextEdit="1"/>
          </p:cNvSpPr>
          <p:nvPr>
            <p:ph type="sldImg"/>
          </p:nvPr>
        </p:nvSpPr>
        <p:spPr>
          <a:xfrm>
            <a:off x="1144588" y="685800"/>
            <a:ext cx="4572000" cy="3429000"/>
          </a:xfrm>
          <a:ln/>
        </p:spPr>
      </p:sp>
      <p:sp>
        <p:nvSpPr>
          <p:cNvPr id="110797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136DFE-7DDF-4E0A-BB5C-AE16A6C2A5A4}" type="slidenum">
              <a:rPr lang="en-US"/>
              <a:pPr/>
              <a:t>7</a:t>
            </a:fld>
            <a:endParaRPr lang="en-US"/>
          </a:p>
        </p:txBody>
      </p:sp>
      <p:sp>
        <p:nvSpPr>
          <p:cNvPr id="1110018" name="Rectangle 2"/>
          <p:cNvSpPr>
            <a:spLocks noGrp="1" noRot="1" noChangeAspect="1" noChangeArrowheads="1" noTextEdit="1"/>
          </p:cNvSpPr>
          <p:nvPr>
            <p:ph type="sldImg"/>
          </p:nvPr>
        </p:nvSpPr>
        <p:spPr>
          <a:xfrm>
            <a:off x="1144588" y="685800"/>
            <a:ext cx="4572000" cy="3429000"/>
          </a:xfrm>
          <a:ln/>
        </p:spPr>
      </p:sp>
      <p:sp>
        <p:nvSpPr>
          <p:cNvPr id="111001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E2678E-1538-4380-B7AC-C3E288BB0BB0}" type="slidenum">
              <a:rPr lang="en-US"/>
              <a:pPr/>
              <a:t>8</a:t>
            </a:fld>
            <a:endParaRPr lang="en-US"/>
          </a:p>
        </p:txBody>
      </p:sp>
      <p:sp>
        <p:nvSpPr>
          <p:cNvPr id="1112066" name="Rectangle 2"/>
          <p:cNvSpPr>
            <a:spLocks noGrp="1" noRot="1" noChangeAspect="1" noChangeArrowheads="1" noTextEdit="1"/>
          </p:cNvSpPr>
          <p:nvPr>
            <p:ph type="sldImg"/>
          </p:nvPr>
        </p:nvSpPr>
        <p:spPr>
          <a:xfrm>
            <a:off x="1144588" y="685800"/>
            <a:ext cx="4572000" cy="3429000"/>
          </a:xfrm>
          <a:ln/>
        </p:spPr>
      </p:sp>
      <p:sp>
        <p:nvSpPr>
          <p:cNvPr id="111206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E64012-DBBF-46EA-A6B2-F74C48E6EA5B}" type="slidenum">
              <a:rPr lang="en-US"/>
              <a:pPr/>
              <a:t>9</a:t>
            </a:fld>
            <a:endParaRPr lang="en-US"/>
          </a:p>
        </p:txBody>
      </p:sp>
      <p:sp>
        <p:nvSpPr>
          <p:cNvPr id="1114114" name="Rectangle 2"/>
          <p:cNvSpPr>
            <a:spLocks noGrp="1" noRot="1" noChangeAspect="1" noChangeArrowheads="1" noTextEdit="1"/>
          </p:cNvSpPr>
          <p:nvPr>
            <p:ph type="sldImg"/>
          </p:nvPr>
        </p:nvSpPr>
        <p:spPr>
          <a:xfrm>
            <a:off x="1144588" y="685800"/>
            <a:ext cx="4572000" cy="3429000"/>
          </a:xfrm>
          <a:ln/>
        </p:spPr>
      </p:sp>
      <p:sp>
        <p:nvSpPr>
          <p:cNvPr id="111411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B968C8D7-7ECD-480A-AFDE-E19F8E63FDC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4D64830F-B8F0-4C74-A6AC-BF0B63E4ACC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BB5BCBE0-ACA3-455B-8D10-F8D72C1D67AB}"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6424613"/>
            <a:ext cx="3757613" cy="323850"/>
          </a:xfrm>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4" name="Footer Placeholder 3"/>
          <p:cNvSpPr>
            <a:spLocks noGrp="1"/>
          </p:cNvSpPr>
          <p:nvPr>
            <p:ph type="ftr" sz="quarter" idx="11"/>
          </p:nvPr>
        </p:nvSpPr>
        <p:spPr>
          <a:xfrm>
            <a:off x="3124200" y="6505575"/>
            <a:ext cx="2895600" cy="352425"/>
          </a:xfrm>
        </p:spPr>
        <p:txBody>
          <a:bodyPr/>
          <a:lstStyle>
            <a:lvl1pPr>
              <a:defRPr/>
            </a:lvl1pPr>
          </a:lstStyle>
          <a:p>
            <a:r>
              <a:rPr lang="sr-Cyrl-RS" smtClean="0"/>
              <a:t>Медицинска статистика и информатика</a:t>
            </a:r>
            <a:endParaRPr lang="en-US"/>
          </a:p>
        </p:txBody>
      </p:sp>
      <p:sp>
        <p:nvSpPr>
          <p:cNvPr id="5" name="Slide Number Placeholder 4"/>
          <p:cNvSpPr>
            <a:spLocks noGrp="1"/>
          </p:cNvSpPr>
          <p:nvPr>
            <p:ph type="sldNum" sz="quarter" idx="12"/>
          </p:nvPr>
        </p:nvSpPr>
        <p:spPr>
          <a:xfrm>
            <a:off x="6580188" y="6505575"/>
            <a:ext cx="2133600" cy="352425"/>
          </a:xfrm>
        </p:spPr>
        <p:txBody>
          <a:bodyPr/>
          <a:lstStyle>
            <a:lvl1pPr>
              <a:defRPr/>
            </a:lvl1pPr>
          </a:lstStyle>
          <a:p>
            <a:fld id="{B18B4C59-6252-4669-BFDD-236C9E11C61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4748B2E8-61B5-4867-A9AD-5A54946B00F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lvl1pPr>
              <a:defRPr/>
            </a:lvl1pPr>
          </a:lstStyle>
          <a:p>
            <a:fld id="{6EFF022B-03F4-4A17-8525-1F11592E7040}"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0A4F339E-8215-4024-A468-8362336EC8C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8" name="Footer Placeholder 7"/>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9" name="Slide Number Placeholder 8"/>
          <p:cNvSpPr>
            <a:spLocks noGrp="1"/>
          </p:cNvSpPr>
          <p:nvPr>
            <p:ph type="sldNum" sz="quarter" idx="12"/>
          </p:nvPr>
        </p:nvSpPr>
        <p:spPr/>
        <p:txBody>
          <a:bodyPr/>
          <a:lstStyle>
            <a:lvl1pPr>
              <a:defRPr/>
            </a:lvl1pPr>
          </a:lstStyle>
          <a:p>
            <a:fld id="{838C10B8-69A3-49D9-8B75-BD8E7C6A28DB}"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4" name="Footer Placeholder 3"/>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5" name="Slide Number Placeholder 4"/>
          <p:cNvSpPr>
            <a:spLocks noGrp="1"/>
          </p:cNvSpPr>
          <p:nvPr>
            <p:ph type="sldNum" sz="quarter" idx="12"/>
          </p:nvPr>
        </p:nvSpPr>
        <p:spPr/>
        <p:txBody>
          <a:bodyPr/>
          <a:lstStyle>
            <a:lvl1pPr>
              <a:defRPr/>
            </a:lvl1pPr>
          </a:lstStyle>
          <a:p>
            <a:fld id="{2AB4CDA1-E142-4B49-95E1-F3EBB581BEA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3" name="Footer Placeholder 2"/>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4" name="Slide Number Placeholder 3"/>
          <p:cNvSpPr>
            <a:spLocks noGrp="1"/>
          </p:cNvSpPr>
          <p:nvPr>
            <p:ph type="sldNum" sz="quarter" idx="12"/>
          </p:nvPr>
        </p:nvSpPr>
        <p:spPr/>
        <p:txBody>
          <a:bodyPr/>
          <a:lstStyle>
            <a:lvl1pPr>
              <a:defRPr/>
            </a:lvl1pPr>
          </a:lstStyle>
          <a:p>
            <a:fld id="{0E946278-2884-465D-8D0D-4F0814C8CAD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E3053CC6-55C7-4597-A888-842B6A846D5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07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sr-Cyrl-RS" smtClean="0"/>
              <a:t>Медицинска статистика и информатика</a:t>
            </a:r>
            <a:endParaRPr lang="en-US"/>
          </a:p>
        </p:txBody>
      </p:sp>
      <p:sp>
        <p:nvSpPr>
          <p:cNvPr id="7" name="Slide Number Placeholder 6"/>
          <p:cNvSpPr>
            <a:spLocks noGrp="1"/>
          </p:cNvSpPr>
          <p:nvPr>
            <p:ph type="sldNum" sz="quarter" idx="12"/>
          </p:nvPr>
        </p:nvSpPr>
        <p:spPr/>
        <p:txBody>
          <a:bodyPr/>
          <a:lstStyle>
            <a:lvl1pPr>
              <a:defRPr/>
            </a:lvl1pPr>
          </a:lstStyle>
          <a:p>
            <a:fld id="{002B1A53-8DD7-4D07-8631-B3F1E135C64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0" y="6424613"/>
            <a:ext cx="3757613"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r>
              <a:rPr lang="en-US" smtClean="0"/>
              <a:t>Предавање бр. 07  © Факултет медицинских наука Универзитета у Крагујевцу</a:t>
            </a:r>
            <a:endParaRPr lang="en-US"/>
          </a:p>
        </p:txBody>
      </p:sp>
      <p:sp>
        <p:nvSpPr>
          <p:cNvPr id="1029" name="Rectangle 5"/>
          <p:cNvSpPr>
            <a:spLocks noGrp="1" noChangeArrowheads="1"/>
          </p:cNvSpPr>
          <p:nvPr>
            <p:ph type="ftr" sz="quarter" idx="3"/>
          </p:nvPr>
        </p:nvSpPr>
        <p:spPr bwMode="auto">
          <a:xfrm>
            <a:off x="3124200" y="6505575"/>
            <a:ext cx="28956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r>
              <a:rPr lang="sr-Cyrl-RS" smtClean="0"/>
              <a:t>Медицинска статистика и информатика</a:t>
            </a:r>
            <a:endParaRPr lang="en-US"/>
          </a:p>
        </p:txBody>
      </p:sp>
      <p:sp>
        <p:nvSpPr>
          <p:cNvPr id="1030" name="Rectangle 6"/>
          <p:cNvSpPr>
            <a:spLocks noGrp="1" noChangeArrowheads="1"/>
          </p:cNvSpPr>
          <p:nvPr>
            <p:ph type="sldNum" sz="quarter" idx="4"/>
          </p:nvPr>
        </p:nvSpPr>
        <p:spPr bwMode="auto">
          <a:xfrm>
            <a:off x="6580188" y="6505575"/>
            <a:ext cx="21336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6A3A8F1-1269-4641-9466-7A3C794FBC6F}" type="slidenum">
              <a:rPr lang="en-US"/>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rtl="0" fontAlgn="base">
        <a:spcBef>
          <a:spcPct val="0"/>
        </a:spcBef>
        <a:spcAft>
          <a:spcPct val="0"/>
        </a:spcAft>
        <a:defRPr sz="4000" b="1">
          <a:solidFill>
            <a:srgbClr val="000066"/>
          </a:solidFill>
          <a:latin typeface="+mj-lt"/>
          <a:ea typeface="+mj-ea"/>
          <a:cs typeface="+mj-cs"/>
        </a:defRPr>
      </a:lvl1pPr>
      <a:lvl2pPr algn="l" rtl="0" fontAlgn="base">
        <a:spcBef>
          <a:spcPct val="0"/>
        </a:spcBef>
        <a:spcAft>
          <a:spcPct val="0"/>
        </a:spcAft>
        <a:defRPr sz="4000" b="1">
          <a:solidFill>
            <a:srgbClr val="000066"/>
          </a:solidFill>
          <a:latin typeface="Arial" charset="0"/>
        </a:defRPr>
      </a:lvl2pPr>
      <a:lvl3pPr algn="l" rtl="0" fontAlgn="base">
        <a:spcBef>
          <a:spcPct val="0"/>
        </a:spcBef>
        <a:spcAft>
          <a:spcPct val="0"/>
        </a:spcAft>
        <a:defRPr sz="4000" b="1">
          <a:solidFill>
            <a:srgbClr val="000066"/>
          </a:solidFill>
          <a:latin typeface="Arial" charset="0"/>
        </a:defRPr>
      </a:lvl3pPr>
      <a:lvl4pPr algn="l" rtl="0" fontAlgn="base">
        <a:spcBef>
          <a:spcPct val="0"/>
        </a:spcBef>
        <a:spcAft>
          <a:spcPct val="0"/>
        </a:spcAft>
        <a:defRPr sz="4000" b="1">
          <a:solidFill>
            <a:srgbClr val="000066"/>
          </a:solidFill>
          <a:latin typeface="Arial" charset="0"/>
        </a:defRPr>
      </a:lvl4pPr>
      <a:lvl5pPr algn="l" rtl="0" fontAlgn="base">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www.scopus.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en.wikipedia.org/wiki/Elsevier" TargetMode="External"/><Relationship Id="rId4" Type="http://schemas.openxmlformats.org/officeDocument/2006/relationships/hyperlink" Target="http://www.embase.co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pubmed.gov/"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pubmed.gov/"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hyperlink" Target="http://www.ncbi.nlm.nih.gov/bookshelf/br.fcgi?book=helppubmed&amp;part=pubmedhelp"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fn.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hyperlink" Target="http://www.nlm.nih.gov/medlineplus" TargetMode="External"/><Relationship Id="rId3" Type="http://schemas.openxmlformats.org/officeDocument/2006/relationships/hyperlink" Target="http://www.pubmed.gov/" TargetMode="External"/><Relationship Id="rId7" Type="http://schemas.openxmlformats.org/officeDocument/2006/relationships/hyperlink" Target="http://dirline.nlm.nih.gov/"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locatorplus.gov/" TargetMode="External"/><Relationship Id="rId5" Type="http://schemas.openxmlformats.org/officeDocument/2006/relationships/hyperlink" Target="http://www.ncbi.nlm.nih.gov/entrez/query.fcgi" TargetMode="External"/><Relationship Id="rId4" Type="http://schemas.openxmlformats.org/officeDocument/2006/relationships/hyperlink" Target="http://gateway.nlm.nih.gov/gw/Cmd"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ok.mimas.ac.uk/"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isinet.com/cgi-bin/jrnlst/jloptions.cgi?PC=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gateway.ovid.com/autologin.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www.clinicalevidence.com/" TargetMode="External"/><Relationship Id="rId4" Type="http://schemas.openxmlformats.org/officeDocument/2006/relationships/hyperlink" Target="http://ebm.bmjjournals.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www.tripdatabase.com/" TargetMode="External"/><Relationship Id="rId3" Type="http://schemas.openxmlformats.org/officeDocument/2006/relationships/hyperlink" Target="http://www.medicine.ox.ac.uk/bandolier/" TargetMode="External"/><Relationship Id="rId7" Type="http://schemas.openxmlformats.org/officeDocument/2006/relationships/hyperlink" Target="http://www.eboncall.or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crd.york.ac.uk/crdweb" TargetMode="External"/><Relationship Id="rId5" Type="http://schemas.openxmlformats.org/officeDocument/2006/relationships/hyperlink" Target="http://sumsearch.uthscsa.edu/" TargetMode="External"/><Relationship Id="rId10" Type="http://schemas.openxmlformats.org/officeDocument/2006/relationships/hyperlink" Target="http://www.ahrq.gov/" TargetMode="External"/><Relationship Id="rId4" Type="http://schemas.openxmlformats.org/officeDocument/2006/relationships/hyperlink" Target="http://www.ncbi.nlm.nih.gov/entrez/query/static/clinical.html" TargetMode="External"/><Relationship Id="rId9" Type="http://schemas.openxmlformats.org/officeDocument/2006/relationships/hyperlink" Target="http://www.guideline.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2054225"/>
            <a:ext cx="9144000" cy="1752600"/>
          </a:xfrm>
        </p:spPr>
        <p:txBody>
          <a:bodyPr lIns="90000" tIns="46800" rIns="90000" bIns="46800"/>
          <a:lstStyle/>
          <a:p>
            <a:pPr defTabSz="457200" eaLnBrk="1" hangingPunct="1">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3800" smtClean="0"/>
              <a:t>      MEDICAL DATABASES</a:t>
            </a:r>
            <a:endParaRPr lang="en-US" sz="3800" smtClean="0"/>
          </a:p>
        </p:txBody>
      </p:sp>
      <p:sp>
        <p:nvSpPr>
          <p:cNvPr id="2051" name="Rectangle 3"/>
          <p:cNvSpPr>
            <a:spLocks noGrp="1" noChangeArrowheads="1"/>
          </p:cNvSpPr>
          <p:nvPr>
            <p:ph type="subTitle" idx="4294967295"/>
          </p:nvPr>
        </p:nvSpPr>
        <p:spPr>
          <a:xfrm>
            <a:off x="838200" y="3886200"/>
            <a:ext cx="7720013" cy="1376363"/>
          </a:xfrm>
        </p:spPr>
        <p:txBody>
          <a:bodyPr lIns="90000" tIns="46800" rIns="90000" bIns="46800">
            <a:spAutoFit/>
          </a:bodyPr>
          <a:lstStyle/>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smtClean="0"/>
              <a:t>Course title: </a:t>
            </a:r>
            <a:r>
              <a:rPr lang="en" sz="1400" b="1" dirty="0" smtClean="0"/>
              <a:t>MEDICAL STATISTICS AND INFORMATICS</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smtClean="0"/>
              <a:t>Lecture no. 07</a:t>
            </a:r>
            <a:r>
              <a:rPr lang="en" sz="1400" b="1" dirty="0" smtClean="0"/>
              <a:t>  Class : 01</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smtClean="0"/>
              <a:t>Teaching unit: </a:t>
            </a:r>
            <a:r>
              <a:rPr lang="en" sz="1400" b="1" dirty="0" smtClean="0"/>
              <a:t>Medical databases</a:t>
            </a:r>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smtClean="0"/>
              <a:t>Thematic units: </a:t>
            </a:r>
            <a:r>
              <a:rPr lang="en" sz="1400" b="1" dirty="0" smtClean="0"/>
              <a:t>Overview of databases. PubMed.</a:t>
            </a:r>
            <a:endParaRPr lang="sr-Latn-CS" sz="1400" b="1" dirty="0" smtClean="0"/>
          </a:p>
          <a:p>
            <a:pPr marL="0" indent="0" defTabSz="457200" eaLnBrk="1" hangingPunct="1">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smtClean="0"/>
              <a:t>Prepared by : </a:t>
            </a:r>
            <a:r>
              <a:rPr lang="en" sz="1400" b="1" i="1" dirty="0" smtClean="0"/>
              <a:t>Prof</a:t>
            </a:r>
            <a:r>
              <a:rPr lang="sr-Latn-RS" sz="1400" b="1" i="1" dirty="0" smtClean="0"/>
              <a:t>. Dr.</a:t>
            </a:r>
            <a:r>
              <a:rPr lang="en" sz="1400" b="1" i="1" dirty="0" smtClean="0"/>
              <a:t> </a:t>
            </a:r>
            <a:r>
              <a:rPr lang="en" sz="1400" b="1" i="1" dirty="0" smtClean="0"/>
              <a:t>Nebojsa Zdravković</a:t>
            </a:r>
            <a:endParaRPr lang="en-US" sz="1400" b="1" i="1" dirty="0" smtClean="0"/>
          </a:p>
        </p:txBody>
      </p:sp>
      <p:sp>
        <p:nvSpPr>
          <p:cNvPr id="2052" name="Line 4"/>
          <p:cNvSpPr>
            <a:spLocks noChangeShapeType="1"/>
          </p:cNvSpPr>
          <p:nvPr/>
        </p:nvSpPr>
        <p:spPr bwMode="auto">
          <a:xfrm flipV="1">
            <a:off x="949325" y="3284538"/>
            <a:ext cx="7610475" cy="3175"/>
          </a:xfrm>
          <a:prstGeom prst="line">
            <a:avLst/>
          </a:prstGeom>
          <a:noFill/>
          <a:ln w="38227">
            <a:solidFill>
              <a:srgbClr val="FEEFB8"/>
            </a:solidFill>
            <a:miter lim="800000"/>
            <a:headEnd/>
            <a:tailEnd/>
          </a:ln>
        </p:spPr>
        <p:txBody>
          <a:bodyPr/>
          <a:lstStyle/>
          <a:p>
            <a:endParaRPr lang="en-US"/>
          </a:p>
        </p:txBody>
      </p:sp>
      <p:sp>
        <p:nvSpPr>
          <p:cNvPr id="2053" name="Rectangle 5"/>
          <p:cNvSpPr>
            <a:spLocks noChangeArrowheads="1"/>
          </p:cNvSpPr>
          <p:nvPr/>
        </p:nvSpPr>
        <p:spPr bwMode="auto">
          <a:xfrm>
            <a:off x="0" y="0"/>
            <a:ext cx="9144000" cy="1941513"/>
          </a:xfrm>
          <a:prstGeom prst="rect">
            <a:avLst/>
          </a:prstGeom>
          <a:solidFill>
            <a:schemeClr val="bg1"/>
          </a:solidFill>
          <a:ln w="9525">
            <a:noFill/>
            <a:miter lim="800000"/>
            <a:headEnd/>
            <a:tailEnd/>
          </a:ln>
        </p:spPr>
        <p:txBody>
          <a:bodyPr wrap="none" anchor="ctr"/>
          <a:lstStyle/>
          <a:p>
            <a:endParaRPr lang="en-US"/>
          </a:p>
        </p:txBody>
      </p:sp>
      <p:sp>
        <p:nvSpPr>
          <p:cNvPr id="2054" name="Line 7"/>
          <p:cNvSpPr>
            <a:spLocks noChangeShapeType="1"/>
          </p:cNvSpPr>
          <p:nvPr/>
        </p:nvSpPr>
        <p:spPr bwMode="auto">
          <a:xfrm>
            <a:off x="0" y="1995488"/>
            <a:ext cx="9144000" cy="0"/>
          </a:xfrm>
          <a:prstGeom prst="line">
            <a:avLst/>
          </a:prstGeom>
          <a:noFill/>
          <a:ln w="28575">
            <a:solidFill>
              <a:srgbClr val="808080"/>
            </a:solidFill>
            <a:round/>
            <a:headEnd/>
            <a:tailEnd/>
          </a:ln>
        </p:spPr>
        <p:txBody>
          <a:bodyPr/>
          <a:lstStyle/>
          <a:p>
            <a:endParaRPr lang="en-US"/>
          </a:p>
        </p:txBody>
      </p:sp>
      <p:sp>
        <p:nvSpPr>
          <p:cNvPr id="2055" name="Rectangle 8"/>
          <p:cNvSpPr>
            <a:spLocks noChangeArrowheads="1"/>
          </p:cNvSpPr>
          <p:nvPr/>
        </p:nvSpPr>
        <p:spPr bwMode="auto">
          <a:xfrm>
            <a:off x="855663" y="6180138"/>
            <a:ext cx="7215187" cy="244475"/>
          </a:xfrm>
          <a:prstGeom prst="rect">
            <a:avLst/>
          </a:prstGeom>
          <a:noFill/>
          <a:ln w="9525">
            <a:noFill/>
            <a:miter lim="800000"/>
            <a:headEnd/>
            <a:tailEnd/>
          </a:ln>
        </p:spPr>
        <p:txBody>
          <a:bodyPr wrap="none">
            <a:spAutoFit/>
          </a:bodyPr>
          <a:lstStyle/>
          <a:p>
            <a:pPr>
              <a:buClr>
                <a:srgbClr val="333399"/>
              </a:buClr>
              <a:buSzPct val="100000"/>
              <a:buFont typeface="Arial" charset="0"/>
              <a:buNone/>
            </a:pPr>
            <a:r>
              <a:rPr lang="en" sz="1000"/>
              <a:t>Copyright © 2016 - Faculty of Medical Sciences, University of Kragujevac. Copying and reproduction is not permitted.</a:t>
            </a:r>
          </a:p>
        </p:txBody>
      </p:sp>
      <p:pic>
        <p:nvPicPr>
          <p:cNvPr id="2056" name="Picture 12"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a:ln w="9525">
            <a:noFill/>
            <a:miter lim="800000"/>
            <a:headEnd/>
            <a:tailEnd/>
          </a:ln>
        </p:spPr>
      </p:pic>
      <p:sp>
        <p:nvSpPr>
          <p:cNvPr id="9" name="Date Placeholder 8"/>
          <p:cNvSpPr>
            <a:spLocks noGrp="1"/>
          </p:cNvSpPr>
          <p:nvPr>
            <p:ph type="dt" sz="half" idx="10"/>
          </p:nvPr>
        </p:nvSpPr>
        <p:spPr/>
        <p:txBody>
          <a:bodyPr/>
          <a:lstStyle/>
          <a:p>
            <a:r>
              <a:rPr lang="en" smtClean="0"/>
              <a:t>Lecture no. 07 © Faculty of Medical Sciences, University of Kragujevac</a:t>
            </a:r>
            <a:endParaRPr lang="en-US"/>
          </a:p>
        </p:txBody>
      </p:sp>
      <p:sp>
        <p:nvSpPr>
          <p:cNvPr id="10" name="Slide Number Placeholder 9"/>
          <p:cNvSpPr>
            <a:spLocks noGrp="1"/>
          </p:cNvSpPr>
          <p:nvPr>
            <p:ph type="sldNum" sz="quarter" idx="12"/>
          </p:nvPr>
        </p:nvSpPr>
        <p:spPr/>
        <p:txBody>
          <a:bodyPr/>
          <a:lstStyle/>
          <a:p>
            <a:fld id="{B18B4C59-6252-4669-BFDD-236C9E11C610}" type="slidenum">
              <a:rPr lang="en-US" smtClean="0"/>
              <a:pPr/>
              <a:t>1</a:t>
            </a:fld>
            <a:endParaRPr lang="en-US"/>
          </a:p>
        </p:txBody>
      </p:sp>
      <p:sp>
        <p:nvSpPr>
          <p:cNvPr id="11" name="Footer Placeholder 10"/>
          <p:cNvSpPr>
            <a:spLocks noGrp="1"/>
          </p:cNvSpPr>
          <p:nvPr>
            <p:ph type="ftr" sz="quarter" idx="11"/>
          </p:nvPr>
        </p:nvSpPr>
        <p:spPr/>
        <p:txBody>
          <a:bodyPr/>
          <a:lstStyle/>
          <a:p>
            <a:r>
              <a:rPr lang="en" smtClean="0"/>
              <a:t>Medical statistics and informatics</a:t>
            </a:r>
            <a:endParaRPr lang="en-US"/>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D1ED0860-57E8-4E67-A636-EC7E6D752E72}" type="slidenum">
              <a:rPr lang="en-US"/>
              <a:pPr/>
              <a:t>10</a:t>
            </a:fld>
            <a:endParaRPr lang="en-US"/>
          </a:p>
        </p:txBody>
      </p:sp>
      <p:sp>
        <p:nvSpPr>
          <p:cNvPr id="1115138" name="Rectangle 2"/>
          <p:cNvSpPr>
            <a:spLocks noGrp="1" noChangeArrowheads="1"/>
          </p:cNvSpPr>
          <p:nvPr>
            <p:ph type="title"/>
          </p:nvPr>
        </p:nvSpPr>
        <p:spPr/>
        <p:txBody>
          <a:bodyPr/>
          <a:lstStyle/>
          <a:p>
            <a:r>
              <a:rPr lang="en" sz="3600"/>
              <a:t>Overview of bibliographic databases</a:t>
            </a:r>
            <a:endParaRPr lang="sr-Latn-CS" sz="3600"/>
          </a:p>
        </p:txBody>
      </p:sp>
      <p:sp>
        <p:nvSpPr>
          <p:cNvPr id="1115139" name="Rectangle 3"/>
          <p:cNvSpPr>
            <a:spLocks noGrp="1" noChangeArrowheads="1"/>
          </p:cNvSpPr>
          <p:nvPr>
            <p:ph type="body" idx="1"/>
          </p:nvPr>
        </p:nvSpPr>
        <p:spPr/>
        <p:txBody>
          <a:bodyPr/>
          <a:lstStyle/>
          <a:p>
            <a:pPr>
              <a:lnSpc>
                <a:spcPct val="85000"/>
              </a:lnSpc>
            </a:pPr>
            <a:r>
              <a:rPr lang="en" sz="2400" b="1" dirty="0">
                <a:hlinkClick r:id="rId3"/>
              </a:rPr>
              <a:t>Scopus </a:t>
            </a:r>
            <a:r>
              <a:rPr lang="en" sz="2400" dirty="0"/>
              <a:t>is</a:t>
            </a:r>
            <a:r>
              <a:rPr lang="en" sz="2400" b="1" dirty="0"/>
              <a:t> </a:t>
            </a:r>
            <a:r>
              <a:rPr lang="en" sz="2400" dirty="0"/>
              <a:t>the world's largest database of abstracts and cited references of </a:t>
            </a:r>
            <a:r>
              <a:rPr lang="en" sz="2400" dirty="0" smtClean="0"/>
              <a:t>scientific, </a:t>
            </a:r>
            <a:r>
              <a:rPr lang="en" sz="2400" dirty="0"/>
              <a:t>technical and medical literature</a:t>
            </a:r>
            <a:endParaRPr lang="sr-Latn-CS" sz="2400" dirty="0"/>
          </a:p>
          <a:p>
            <a:pPr lvl="1">
              <a:lnSpc>
                <a:spcPct val="85000"/>
              </a:lnSpc>
            </a:pPr>
            <a:r>
              <a:rPr lang="en" sz="2000" dirty="0"/>
              <a:t>includes 29 million abstracts from more than 15,000 titles from 4,000 publishers. It is updated daily.</a:t>
            </a:r>
            <a:endParaRPr lang="en-US" sz="2000" b="1" dirty="0">
              <a:hlinkClick r:id="rId4"/>
            </a:endParaRPr>
          </a:p>
          <a:p>
            <a:pPr>
              <a:lnSpc>
                <a:spcPct val="85000"/>
              </a:lnSpc>
            </a:pPr>
            <a:r>
              <a:rPr lang="en" sz="2400" b="1" dirty="0">
                <a:hlinkClick r:id="rId4"/>
              </a:rPr>
              <a:t>Embase or Excerpta medica</a:t>
            </a:r>
            <a:r>
              <a:rPr lang="en" sz="2400" b="1" dirty="0"/>
              <a:t> </a:t>
            </a:r>
            <a:r>
              <a:rPr lang="en" sz="2400" dirty="0"/>
              <a:t>database</a:t>
            </a:r>
            <a:r>
              <a:rPr lang="en" sz="2400" b="1" dirty="0"/>
              <a:t> </a:t>
            </a:r>
            <a:r>
              <a:rPr lang="en" sz="2400" dirty="0"/>
              <a:t>is one of the most comprehensive online sources of biomedical answers</a:t>
            </a:r>
            <a:endParaRPr lang="sr-Latn-CS" sz="2400" dirty="0"/>
          </a:p>
          <a:p>
            <a:pPr lvl="1">
              <a:lnSpc>
                <a:spcPct val="85000"/>
              </a:lnSpc>
            </a:pPr>
            <a:r>
              <a:rPr lang="en" sz="2000" dirty="0"/>
              <a:t>biomedical and pharmacological database created by </a:t>
            </a:r>
            <a:r>
              <a:rPr lang="en" sz="2000" dirty="0">
                <a:hlinkClick r:id="rId5" tooltip="Elsevier"/>
              </a:rPr>
              <a:t>Elsevier </a:t>
            </a:r>
            <a:r>
              <a:rPr lang="en" sz="2000" dirty="0"/>
              <a:t>and containing over 20 million records from 1947 to the present day</a:t>
            </a:r>
            <a:endParaRPr lang="sr-Latn-CS" sz="2000" dirty="0"/>
          </a:p>
          <a:p>
            <a:pPr lvl="1">
              <a:lnSpc>
                <a:spcPct val="85000"/>
              </a:lnSpc>
            </a:pPr>
            <a:r>
              <a:rPr lang="en" sz="2000" dirty="0"/>
              <a:t>This record is fully indexed and covers over 7,000 biomedical journals from over 70 countries.</a:t>
            </a:r>
            <a:endParaRPr lang="sr-Cyrl-CS" sz="2000" dirty="0"/>
          </a:p>
          <a:p>
            <a:pPr lvl="1">
              <a:lnSpc>
                <a:spcPct val="85000"/>
              </a:lnSpc>
            </a:pPr>
            <a:r>
              <a:rPr lang="en" sz="2000" dirty="0"/>
              <a:t>stores over 1,800 biomedical titles not offered by </a:t>
            </a:r>
            <a:r>
              <a:rPr lang="en" sz="2000" i="1" dirty="0"/>
              <a:t>Medline</a:t>
            </a:r>
            <a:r>
              <a:rPr lang="en" sz="2000" dirty="0"/>
              <a:t> </a:t>
            </a:r>
          </a:p>
        </p:txBody>
      </p:sp>
    </p:spTree>
  </p:cSld>
  <p:clrMapOvr>
    <a:masterClrMapping/>
  </p:clrMapOvr>
  <p:transition advTm="4651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1E81C178-0E00-4E26-8ED4-BA40D91A0675}" type="slidenum">
              <a:rPr lang="en-US"/>
              <a:pPr/>
              <a:t>11</a:t>
            </a:fld>
            <a:endParaRPr lang="en-US"/>
          </a:p>
        </p:txBody>
      </p:sp>
      <p:sp>
        <p:nvSpPr>
          <p:cNvPr id="1117186" name="Rectangle 2"/>
          <p:cNvSpPr>
            <a:spLocks noGrp="1" noChangeArrowheads="1"/>
          </p:cNvSpPr>
          <p:nvPr>
            <p:ph type="title"/>
          </p:nvPr>
        </p:nvSpPr>
        <p:spPr/>
        <p:txBody>
          <a:bodyPr/>
          <a:lstStyle/>
          <a:p>
            <a:r>
              <a:rPr lang="en" sz="3600" dirty="0"/>
              <a:t>PubMed - </a:t>
            </a:r>
            <a:r>
              <a:rPr lang="en" sz="3600" dirty="0" smtClean="0">
                <a:hlinkClick r:id="rId3"/>
              </a:rPr>
              <a:t>http://www.pubmed.gov</a:t>
            </a:r>
            <a:r>
              <a:rPr lang="en" sz="3600" dirty="0" smtClean="0"/>
              <a:t> </a:t>
            </a:r>
            <a:endParaRPr lang="en" sz="3600" dirty="0"/>
          </a:p>
        </p:txBody>
      </p:sp>
      <p:sp>
        <p:nvSpPr>
          <p:cNvPr id="7" name="Content Placeholder 6"/>
          <p:cNvSpPr>
            <a:spLocks noGrp="1"/>
          </p:cNvSpPr>
          <p:nvPr>
            <p:ph idx="1"/>
          </p:nvPr>
        </p:nvSpPr>
        <p:spPr/>
        <p:txBody>
          <a:bodyPr/>
          <a:lstStyle/>
          <a:p>
            <a:endParaRPr lang="en-US"/>
          </a:p>
        </p:txBody>
      </p:sp>
      <p:pic>
        <p:nvPicPr>
          <p:cNvPr id="9" name="Picture 8" descr="C:\Users\Korisnik\AppData\Local\Microsoft\Windows\INetCache\Content.MSO\79A0A0CB.tmp"/>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86854" y="1514901"/>
            <a:ext cx="8161361" cy="4653887"/>
          </a:xfrm>
          <a:prstGeom prst="rect">
            <a:avLst/>
          </a:prstGeom>
          <a:noFill/>
          <a:ln>
            <a:noFill/>
          </a:ln>
        </p:spPr>
      </p:pic>
    </p:spTree>
  </p:cSld>
  <p:clrMapOvr>
    <a:masterClrMapping/>
  </p:clrMapOvr>
  <p:transition advTm="4651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F4C76382-648E-4054-905E-1BFB18DF4449}" type="slidenum">
              <a:rPr lang="en-US"/>
              <a:pPr/>
              <a:t>12</a:t>
            </a:fld>
            <a:endParaRPr lang="en-US"/>
          </a:p>
        </p:txBody>
      </p:sp>
      <p:sp>
        <p:nvSpPr>
          <p:cNvPr id="1119234" name="Rectangle 2"/>
          <p:cNvSpPr>
            <a:spLocks noGrp="1" noChangeArrowheads="1"/>
          </p:cNvSpPr>
          <p:nvPr>
            <p:ph type="title"/>
          </p:nvPr>
        </p:nvSpPr>
        <p:spPr/>
        <p:txBody>
          <a:bodyPr/>
          <a:lstStyle/>
          <a:p>
            <a:r>
              <a:rPr lang="en"/>
              <a:t>MEDLINE</a:t>
            </a:r>
            <a:endParaRPr lang="sr-Latn-CS"/>
          </a:p>
        </p:txBody>
      </p:sp>
      <p:sp>
        <p:nvSpPr>
          <p:cNvPr id="1119235" name="Rectangle 3"/>
          <p:cNvSpPr>
            <a:spLocks noGrp="1" noChangeArrowheads="1"/>
          </p:cNvSpPr>
          <p:nvPr>
            <p:ph type="body" idx="1"/>
          </p:nvPr>
        </p:nvSpPr>
        <p:spPr/>
        <p:txBody>
          <a:bodyPr/>
          <a:lstStyle/>
          <a:p>
            <a:pPr>
              <a:lnSpc>
                <a:spcPct val="85000"/>
              </a:lnSpc>
            </a:pPr>
            <a:r>
              <a:rPr lang="en" sz="2000" b="1" dirty="0"/>
              <a:t>MEDLINE </a:t>
            </a:r>
            <a:r>
              <a:rPr lang="en" sz="2000" dirty="0"/>
              <a:t>is the most important bibliographic database </a:t>
            </a:r>
            <a:r>
              <a:rPr lang="en" sz="2000" i="1" dirty="0"/>
              <a:t>of the National Library of Medicine (NLM)</a:t>
            </a:r>
            <a:endParaRPr lang="sr-Cyrl-CS" sz="2000" i="1" dirty="0"/>
          </a:p>
          <a:p>
            <a:pPr>
              <a:lnSpc>
                <a:spcPct val="85000"/>
              </a:lnSpc>
            </a:pPr>
            <a:r>
              <a:rPr lang="en" sz="2000" b="1" dirty="0"/>
              <a:t>MEDLINE </a:t>
            </a:r>
            <a:r>
              <a:rPr lang="en" sz="2000" dirty="0"/>
              <a:t>contains bibliographic data and author abstracts for works published in more than 4,800 journals published in 71 countries.</a:t>
            </a:r>
            <a:endParaRPr lang="sr-Cyrl-CS" sz="2000" dirty="0"/>
          </a:p>
          <a:p>
            <a:pPr>
              <a:lnSpc>
                <a:spcPct val="85000"/>
              </a:lnSpc>
            </a:pPr>
            <a:r>
              <a:rPr lang="en" sz="2000" dirty="0"/>
              <a:t>The database now contains over 20 million records of works published from 1950 until now</a:t>
            </a:r>
            <a:endParaRPr lang="sr-Cyrl-CS" sz="2000" dirty="0"/>
          </a:p>
          <a:p>
            <a:pPr>
              <a:lnSpc>
                <a:spcPct val="85000"/>
              </a:lnSpc>
            </a:pPr>
            <a:r>
              <a:rPr lang="en" sz="2000" b="1" dirty="0"/>
              <a:t>MEDLINE </a:t>
            </a:r>
            <a:r>
              <a:rPr lang="en" sz="2000" dirty="0"/>
              <a:t>contains only bibliographic data, not the entire texts of works</a:t>
            </a:r>
          </a:p>
          <a:p>
            <a:pPr>
              <a:lnSpc>
                <a:spcPct val="85000"/>
              </a:lnSpc>
            </a:pPr>
            <a:r>
              <a:rPr lang="en" sz="2000" dirty="0"/>
              <a:t>Each record in the database has an identification mark PMID (eng. </a:t>
            </a:r>
            <a:r>
              <a:rPr lang="en" sz="2000" i="1" dirty="0"/>
              <a:t>PubMed Unique</a:t>
            </a:r>
            <a:r>
              <a:rPr lang="en" sz="2000" dirty="0"/>
              <a:t> </a:t>
            </a:r>
            <a:r>
              <a:rPr lang="en" sz="2000" i="1" dirty="0" smtClean="0"/>
              <a:t>Identifier</a:t>
            </a:r>
            <a:r>
              <a:rPr lang="en" sz="2000" dirty="0" smtClean="0"/>
              <a:t>) </a:t>
            </a:r>
            <a:r>
              <a:rPr lang="en" sz="2000" dirty="0"/>
              <a:t>and annotation [ </a:t>
            </a:r>
            <a:r>
              <a:rPr lang="en" sz="2000" i="1" dirty="0"/>
              <a:t>PubMed - indexed for MEDLINE </a:t>
            </a:r>
            <a:r>
              <a:rPr lang="en" sz="2000" dirty="0"/>
              <a:t>]</a:t>
            </a:r>
            <a:endParaRPr lang="sr-Cyrl-CS" sz="2000" dirty="0"/>
          </a:p>
          <a:p>
            <a:pPr>
              <a:lnSpc>
                <a:spcPct val="85000"/>
              </a:lnSpc>
            </a:pPr>
            <a:r>
              <a:rPr lang="en" sz="2000" dirty="0"/>
              <a:t>Records marked with </a:t>
            </a:r>
            <a:r>
              <a:rPr lang="en" sz="2000" i="1" dirty="0"/>
              <a:t>PubMed In Process </a:t>
            </a:r>
            <a:r>
              <a:rPr lang="en" sz="2000" dirty="0"/>
              <a:t>contain only basic bibliographic data</a:t>
            </a:r>
            <a:endParaRPr lang="sr-Cyrl-CS" sz="2000" dirty="0"/>
          </a:p>
          <a:p>
            <a:pPr lvl="1">
              <a:lnSpc>
                <a:spcPct val="85000"/>
              </a:lnSpc>
            </a:pPr>
            <a:r>
              <a:rPr lang="en" sz="1800" dirty="0"/>
              <a:t>the abstract, the subject papers and the label for the type of publication are added to them later</a:t>
            </a:r>
            <a:endParaRPr lang="sr-Latn-CS" sz="1800" dirty="0"/>
          </a:p>
        </p:txBody>
      </p:sp>
    </p:spTree>
  </p:cSld>
  <p:clrMapOvr>
    <a:masterClrMapping/>
  </p:clrMapOvr>
  <p:transition advTm="4651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Предавање бр. 07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p>
            <a:r>
              <a:rPr lang="sr-Cyrl-CS" smtClean="0"/>
              <a:t>Медицинска статистика и информатика</a:t>
            </a:r>
            <a:endParaRPr lang="en-US"/>
          </a:p>
        </p:txBody>
      </p:sp>
      <p:sp>
        <p:nvSpPr>
          <p:cNvPr id="6" name="Slide Number Placeholder 5"/>
          <p:cNvSpPr>
            <a:spLocks noGrp="1"/>
          </p:cNvSpPr>
          <p:nvPr>
            <p:ph type="sldNum" sz="quarter" idx="12"/>
          </p:nvPr>
        </p:nvSpPr>
        <p:spPr/>
        <p:txBody>
          <a:bodyPr/>
          <a:lstStyle/>
          <a:p>
            <a:fld id="{DEB42EBC-936A-4B37-BBD0-E25A259BCA42}" type="slidenum">
              <a:rPr lang="en-US"/>
              <a:pPr/>
              <a:t>13</a:t>
            </a:fld>
            <a:endParaRPr lang="en-US"/>
          </a:p>
        </p:txBody>
      </p:sp>
      <p:sp>
        <p:nvSpPr>
          <p:cNvPr id="1299458" name="Rectangle 2"/>
          <p:cNvSpPr>
            <a:spLocks noGrp="1" noChangeArrowheads="1"/>
          </p:cNvSpPr>
          <p:nvPr>
            <p:ph type="title"/>
          </p:nvPr>
        </p:nvSpPr>
        <p:spPr/>
        <p:txBody>
          <a:bodyPr/>
          <a:lstStyle/>
          <a:p>
            <a:r>
              <a:rPr lang="en" dirty="0" smtClean="0"/>
              <a:t>What is MeSH?</a:t>
            </a:r>
            <a:endParaRPr lang="sr-Latn-CS" dirty="0"/>
          </a:p>
        </p:txBody>
      </p:sp>
      <p:sp>
        <p:nvSpPr>
          <p:cNvPr id="1299460" name="Rectangle 4"/>
          <p:cNvSpPr>
            <a:spLocks noGrp="1" noChangeArrowheads="1"/>
          </p:cNvSpPr>
          <p:nvPr>
            <p:ph type="body" idx="1"/>
          </p:nvPr>
        </p:nvSpPr>
        <p:spPr/>
        <p:txBody>
          <a:bodyPr/>
          <a:lstStyle/>
          <a:p>
            <a:r>
              <a:rPr lang="en-US" sz="3000" dirty="0" err="1" smtClean="0"/>
              <a:t>MeSH</a:t>
            </a:r>
            <a:r>
              <a:rPr lang="en-US" sz="3000" dirty="0" smtClean="0"/>
              <a:t> is an abbreviation of the English term Medical Subject Headings</a:t>
            </a:r>
          </a:p>
          <a:p>
            <a:r>
              <a:rPr lang="en-US" sz="3000" dirty="0" err="1" smtClean="0"/>
              <a:t>MeSH</a:t>
            </a:r>
            <a:r>
              <a:rPr lang="en-US" sz="3000" dirty="0" smtClean="0"/>
              <a:t> is a kind of dictionary that contains a list of terms used to process biomedical literature in NLM</a:t>
            </a:r>
          </a:p>
          <a:p>
            <a:r>
              <a:rPr lang="en-US" sz="3000" dirty="0" smtClean="0"/>
              <a:t>The </a:t>
            </a:r>
            <a:r>
              <a:rPr lang="en-US" sz="3000" dirty="0" err="1" smtClean="0"/>
              <a:t>MeSH</a:t>
            </a:r>
            <a:r>
              <a:rPr lang="en-US" sz="3000" dirty="0" smtClean="0"/>
              <a:t> dictionary is used in the so-called indexing procedure of articles for the MEDLINE database and index publication Index </a:t>
            </a:r>
            <a:r>
              <a:rPr lang="en-US" sz="3000" dirty="0" err="1" smtClean="0"/>
              <a:t>Medicus</a:t>
            </a:r>
            <a:r>
              <a:rPr lang="en-US" sz="3000" dirty="0" smtClean="0"/>
              <a:t>®, as well as for cataloging books and other literature</a:t>
            </a:r>
            <a:endParaRPr lang="hr-HR" sz="3000" dirty="0"/>
          </a:p>
        </p:txBody>
      </p:sp>
    </p:spTree>
  </p:cSld>
  <p:clrMapOvr>
    <a:masterClrMapping/>
  </p:clrMapOvr>
  <p:transition advTm="4651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D0BBBD13-15C5-4C2E-88B2-497FEF79914A}" type="slidenum">
              <a:rPr lang="en-US"/>
              <a:pPr/>
              <a:t>14</a:t>
            </a:fld>
            <a:endParaRPr lang="en-US"/>
          </a:p>
        </p:txBody>
      </p:sp>
      <p:sp>
        <p:nvSpPr>
          <p:cNvPr id="1121282" name="Rectangle 2"/>
          <p:cNvSpPr>
            <a:spLocks noGrp="1" noChangeArrowheads="1"/>
          </p:cNvSpPr>
          <p:nvPr>
            <p:ph type="title"/>
          </p:nvPr>
        </p:nvSpPr>
        <p:spPr/>
        <p:txBody>
          <a:bodyPr/>
          <a:lstStyle/>
          <a:p>
            <a:r>
              <a:rPr lang="en" dirty="0"/>
              <a:t>What is </a:t>
            </a:r>
            <a:r>
              <a:rPr lang="en" dirty="0" smtClean="0"/>
              <a:t>MeSH?</a:t>
            </a:r>
            <a:endParaRPr lang="sr-Latn-CS" dirty="0"/>
          </a:p>
        </p:txBody>
      </p:sp>
      <p:pic>
        <p:nvPicPr>
          <p:cNvPr id="9" name="Content Placeholder 8" descr="C:\Users\Korisnik\AppData\Local\Microsoft\Windows\INetCache\Content.MSO\6E548011.tmp"/>
          <p:cNvPicPr>
            <a:picLocks noGrp="1"/>
          </p:cNvPicPr>
          <p:nvPr>
            <p:ph idx="1"/>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23081" y="1460310"/>
            <a:ext cx="8102518" cy="4681183"/>
          </a:xfrm>
          <a:prstGeom prst="rect">
            <a:avLst/>
          </a:prstGeom>
          <a:noFill/>
          <a:ln>
            <a:noFill/>
          </a:ln>
        </p:spPr>
      </p:pic>
    </p:spTree>
  </p:cSld>
  <p:clrMapOvr>
    <a:masterClrMapping/>
  </p:clrMapOvr>
  <p:transition advTm="4651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D0EF19E8-73CD-4325-B4B9-1A4C914B3B96}" type="slidenum">
              <a:rPr lang="en-US"/>
              <a:pPr/>
              <a:t>15</a:t>
            </a:fld>
            <a:endParaRPr lang="en-US"/>
          </a:p>
        </p:txBody>
      </p:sp>
      <p:sp>
        <p:nvSpPr>
          <p:cNvPr id="1123330" name="Rectangle 2"/>
          <p:cNvSpPr>
            <a:spLocks noGrp="1" noChangeArrowheads="1"/>
          </p:cNvSpPr>
          <p:nvPr>
            <p:ph type="title"/>
          </p:nvPr>
        </p:nvSpPr>
        <p:spPr/>
        <p:txBody>
          <a:bodyPr/>
          <a:lstStyle/>
          <a:p>
            <a:r>
              <a:rPr lang="en" sz="3600" i="1" dirty="0"/>
              <a:t>Search results for the </a:t>
            </a:r>
            <a:r>
              <a:rPr lang="en" sz="3600" i="1" dirty="0" smtClean="0"/>
              <a:t>term</a:t>
            </a:r>
            <a:r>
              <a:rPr lang="en" sz="3600" dirty="0" smtClean="0"/>
              <a:t>" </a:t>
            </a:r>
            <a:r>
              <a:rPr lang="en" sz="3600" i="1" dirty="0" smtClean="0"/>
              <a:t>Leukemia" </a:t>
            </a:r>
            <a:r>
              <a:rPr lang="en" sz="3600" i="1" dirty="0"/>
              <a:t>in MeSH</a:t>
            </a:r>
            <a:r>
              <a:rPr lang="en" sz="3600" dirty="0"/>
              <a:t> </a:t>
            </a:r>
          </a:p>
        </p:txBody>
      </p:sp>
      <p:sp>
        <p:nvSpPr>
          <p:cNvPr id="7" name="Content Placeholder 6"/>
          <p:cNvSpPr>
            <a:spLocks noGrp="1"/>
          </p:cNvSpPr>
          <p:nvPr>
            <p:ph idx="1"/>
          </p:nvPr>
        </p:nvSpPr>
        <p:spPr/>
        <p:txBody>
          <a:bodyPr/>
          <a:lstStyle/>
          <a:p>
            <a:endParaRPr lang="en-US"/>
          </a:p>
        </p:txBody>
      </p:sp>
      <p:pic>
        <p:nvPicPr>
          <p:cNvPr id="9" name="Picture 8" descr="C:\Users\Korisnik\AppData\Local\Microsoft\Windows\INetCache\Content.MSO\BEA00D47.tmp"/>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18615" y="1528549"/>
            <a:ext cx="8175009" cy="4722126"/>
          </a:xfrm>
          <a:prstGeom prst="rect">
            <a:avLst/>
          </a:prstGeom>
          <a:noFill/>
          <a:ln>
            <a:noFill/>
          </a:ln>
        </p:spPr>
      </p:pic>
    </p:spTree>
  </p:cSld>
  <p:clrMapOvr>
    <a:masterClrMapping/>
  </p:clrMapOvr>
  <p:transition advTm="4651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072EE13C-8035-424E-93C8-81C3977432C3}" type="slidenum">
              <a:rPr lang="en-US"/>
              <a:pPr/>
              <a:t>16</a:t>
            </a:fld>
            <a:endParaRPr lang="en-US"/>
          </a:p>
        </p:txBody>
      </p:sp>
      <p:sp>
        <p:nvSpPr>
          <p:cNvPr id="1125378" name="Rectangle 2"/>
          <p:cNvSpPr>
            <a:spLocks noGrp="1" noChangeArrowheads="1"/>
          </p:cNvSpPr>
          <p:nvPr>
            <p:ph type="title"/>
          </p:nvPr>
        </p:nvSpPr>
        <p:spPr/>
        <p:txBody>
          <a:bodyPr/>
          <a:lstStyle/>
          <a:p>
            <a:r>
              <a:rPr lang="en"/>
              <a:t>How to use PubMed ?</a:t>
            </a:r>
            <a:endParaRPr lang="sr-Latn-CS"/>
          </a:p>
        </p:txBody>
      </p:sp>
      <p:sp>
        <p:nvSpPr>
          <p:cNvPr id="1125379" name="Rectangle 3"/>
          <p:cNvSpPr>
            <a:spLocks noGrp="1" noChangeArrowheads="1"/>
          </p:cNvSpPr>
          <p:nvPr>
            <p:ph type="body" idx="1"/>
          </p:nvPr>
        </p:nvSpPr>
        <p:spPr/>
        <p:txBody>
          <a:bodyPr/>
          <a:lstStyle/>
          <a:p>
            <a:r>
              <a:rPr lang="en" sz="2400" dirty="0"/>
              <a:t>The amount of medical information doubles every 5 years</a:t>
            </a:r>
          </a:p>
          <a:p>
            <a:r>
              <a:rPr lang="en" sz="2400" dirty="0"/>
              <a:t>To provide the best possible health care</a:t>
            </a:r>
          </a:p>
          <a:p>
            <a:pPr lvl="1"/>
            <a:r>
              <a:rPr lang="en" sz="2000" dirty="0"/>
              <a:t>should have access to sources of medical information, which could help when making clinical decisions in the treatment of patients</a:t>
            </a:r>
            <a:endParaRPr lang="sr-Latn-CS" sz="2000" dirty="0"/>
          </a:p>
          <a:p>
            <a:r>
              <a:rPr lang="en" sz="2400" dirty="0"/>
              <a:t>In the USA, PubMed was created in cooperation with the National Center for Biotechnology Information and the National Library of Medicine </a:t>
            </a:r>
          </a:p>
          <a:p>
            <a:pPr lvl="1"/>
            <a:r>
              <a:rPr lang="en" sz="2000" dirty="0"/>
              <a:t>composition that provides free access to </a:t>
            </a:r>
            <a:r>
              <a:rPr lang="en" sz="2000" dirty="0" smtClean="0"/>
              <a:t>MEDLINE(</a:t>
            </a:r>
            <a:r>
              <a:rPr lang="en" sz="2000" i="1" dirty="0" smtClean="0"/>
              <a:t>MEDLARS Online</a:t>
            </a:r>
            <a:r>
              <a:rPr lang="en" sz="2000" dirty="0" smtClean="0"/>
              <a:t>) </a:t>
            </a:r>
            <a:r>
              <a:rPr lang="en" sz="2000" dirty="0"/>
              <a:t>and other databases to anyone with an Internet connection</a:t>
            </a:r>
          </a:p>
        </p:txBody>
      </p:sp>
    </p:spTree>
  </p:cSld>
  <p:clrMapOvr>
    <a:masterClrMapping/>
  </p:clrMapOvr>
  <p:transition advTm="4651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3560470-8945-44BA-8C34-828C7FBDCE2E}" type="slidenum">
              <a:rPr lang="en-US"/>
              <a:pPr/>
              <a:t>17</a:t>
            </a:fld>
            <a:endParaRPr lang="en-US"/>
          </a:p>
        </p:txBody>
      </p:sp>
      <p:sp>
        <p:nvSpPr>
          <p:cNvPr id="1127426" name="Rectangle 2"/>
          <p:cNvSpPr>
            <a:spLocks noGrp="1" noChangeArrowheads="1"/>
          </p:cNvSpPr>
          <p:nvPr>
            <p:ph type="title"/>
          </p:nvPr>
        </p:nvSpPr>
        <p:spPr/>
        <p:txBody>
          <a:bodyPr/>
          <a:lstStyle/>
          <a:p>
            <a:r>
              <a:rPr lang="en"/>
              <a:t>How to use PubMed ?</a:t>
            </a:r>
            <a:endParaRPr lang="sr-Latn-CS"/>
          </a:p>
        </p:txBody>
      </p:sp>
      <p:sp>
        <p:nvSpPr>
          <p:cNvPr id="1127427" name="Rectangle 3"/>
          <p:cNvSpPr>
            <a:spLocks noGrp="1" noChangeArrowheads="1"/>
          </p:cNvSpPr>
          <p:nvPr>
            <p:ph type="body" idx="1"/>
          </p:nvPr>
        </p:nvSpPr>
        <p:spPr/>
        <p:txBody>
          <a:bodyPr/>
          <a:lstStyle/>
          <a:p>
            <a:r>
              <a:rPr lang="en" sz="2600" i="1"/>
              <a:t>An example from clinical practice:</a:t>
            </a:r>
          </a:p>
          <a:p>
            <a:pPr lvl="1"/>
            <a:r>
              <a:rPr lang="en" sz="2200" i="1" smtClean="0"/>
              <a:t>A 45-year-old man presents with abdominal pain</a:t>
            </a:r>
          </a:p>
          <a:p>
            <a:pPr lvl="1"/>
            <a:r>
              <a:rPr lang="en" sz="2200" i="1" smtClean="0"/>
              <a:t>It is epigastric burning pain that has lasted for the last 10 months</a:t>
            </a:r>
          </a:p>
          <a:p>
            <a:pPr lvl="1"/>
            <a:r>
              <a:rPr lang="en" sz="2200" i="1" smtClean="0"/>
              <a:t>Treatment with proton pump inhibitors was attempted, but without success</a:t>
            </a:r>
          </a:p>
          <a:p>
            <a:pPr lvl="1"/>
            <a:r>
              <a:rPr lang="en" sz="2200" i="1" smtClean="0"/>
              <a:t>A gastroscopy was performed, which showed normal findings, but serological testing was positive for Helicobacter pylori</a:t>
            </a:r>
            <a:endParaRPr lang="sr-Cyrl-RS" sz="2200" i="1" smtClean="0"/>
          </a:p>
          <a:p>
            <a:pPr lvl="1"/>
            <a:r>
              <a:rPr lang="en" sz="2200" i="1" smtClean="0"/>
              <a:t>The question that arises is the following: "Does Helicobacter eradication improve symptoms in patients with non-ulcer dyspepsia?"</a:t>
            </a:r>
            <a:endParaRPr lang="sr-Latn-CS" sz="2200"/>
          </a:p>
        </p:txBody>
      </p:sp>
    </p:spTree>
  </p:cSld>
  <p:clrMapOvr>
    <a:masterClrMapping/>
  </p:clrMapOvr>
  <p:transition advTm="4651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169C3A9E-275A-45EF-BE6D-8895C8AD40CE}" type="slidenum">
              <a:rPr lang="en-US"/>
              <a:pPr/>
              <a:t>18</a:t>
            </a:fld>
            <a:endParaRPr lang="en-US"/>
          </a:p>
        </p:txBody>
      </p:sp>
      <p:sp>
        <p:nvSpPr>
          <p:cNvPr id="1129474" name="Rectangle 2"/>
          <p:cNvSpPr>
            <a:spLocks noGrp="1" noChangeArrowheads="1"/>
          </p:cNvSpPr>
          <p:nvPr>
            <p:ph type="title"/>
          </p:nvPr>
        </p:nvSpPr>
        <p:spPr/>
        <p:txBody>
          <a:bodyPr/>
          <a:lstStyle/>
          <a:p>
            <a:r>
              <a:rPr lang="en" sz="3600"/>
              <a:t>Compose a search query</a:t>
            </a:r>
            <a:endParaRPr lang="sr-Latn-CS" sz="3600"/>
          </a:p>
        </p:txBody>
      </p:sp>
      <p:sp>
        <p:nvSpPr>
          <p:cNvPr id="1129475" name="Rectangle 3"/>
          <p:cNvSpPr>
            <a:spLocks noGrp="1" noChangeArrowheads="1"/>
          </p:cNvSpPr>
          <p:nvPr>
            <p:ph type="body" idx="1"/>
          </p:nvPr>
        </p:nvSpPr>
        <p:spPr/>
        <p:txBody>
          <a:bodyPr/>
          <a:lstStyle/>
          <a:p>
            <a:pPr>
              <a:lnSpc>
                <a:spcPct val="90000"/>
              </a:lnSpc>
            </a:pPr>
            <a:r>
              <a:rPr lang="en" sz="2400"/>
              <a:t>The search is successful to the extent that the question to which one is trying to find an answer is well formulated</a:t>
            </a:r>
          </a:p>
          <a:p>
            <a:pPr>
              <a:lnSpc>
                <a:spcPct val="90000"/>
              </a:lnSpc>
            </a:pPr>
            <a:r>
              <a:rPr lang="en" sz="2400"/>
              <a:t>Finding numerous seemingly irrelevant references will most likely discourage you from further trying to find the answer to your question</a:t>
            </a:r>
          </a:p>
          <a:p>
            <a:pPr>
              <a:lnSpc>
                <a:spcPct val="90000"/>
              </a:lnSpc>
            </a:pPr>
            <a:r>
              <a:rPr lang="en" sz="2400"/>
              <a:t>Before searching, the clinical question should be well defined, which usually consists of 4 components:</a:t>
            </a:r>
          </a:p>
          <a:p>
            <a:pPr lvl="1">
              <a:lnSpc>
                <a:spcPct val="90000"/>
              </a:lnSpc>
            </a:pPr>
            <a:r>
              <a:rPr lang="en" sz="2000"/>
              <a:t>patient/problem</a:t>
            </a:r>
          </a:p>
          <a:p>
            <a:pPr lvl="1">
              <a:lnSpc>
                <a:spcPct val="90000"/>
              </a:lnSpc>
            </a:pPr>
            <a:r>
              <a:rPr lang="en" sz="2000"/>
              <a:t>intervention</a:t>
            </a:r>
          </a:p>
          <a:p>
            <a:pPr lvl="1">
              <a:lnSpc>
                <a:spcPct val="90000"/>
              </a:lnSpc>
            </a:pPr>
            <a:r>
              <a:rPr lang="en" sz="2000"/>
              <a:t>comparing interventions and</a:t>
            </a:r>
          </a:p>
          <a:p>
            <a:pPr lvl="1">
              <a:lnSpc>
                <a:spcPct val="90000"/>
              </a:lnSpc>
            </a:pPr>
            <a:r>
              <a:rPr lang="en" sz="2000"/>
              <a:t>the result </a:t>
            </a:r>
          </a:p>
        </p:txBody>
      </p:sp>
    </p:spTree>
  </p:cSld>
  <p:clrMapOvr>
    <a:masterClrMapping/>
  </p:clrMapOvr>
  <p:transition advTm="4651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00886B1-EE43-437F-A94F-BED3A7BFFAAD}" type="slidenum">
              <a:rPr lang="en-US"/>
              <a:pPr/>
              <a:t>19</a:t>
            </a:fld>
            <a:endParaRPr lang="en-US"/>
          </a:p>
        </p:txBody>
      </p:sp>
      <p:sp>
        <p:nvSpPr>
          <p:cNvPr id="1131522" name="Rectangle 2"/>
          <p:cNvSpPr>
            <a:spLocks noGrp="1" noChangeArrowheads="1"/>
          </p:cNvSpPr>
          <p:nvPr>
            <p:ph type="title"/>
          </p:nvPr>
        </p:nvSpPr>
        <p:spPr/>
        <p:txBody>
          <a:bodyPr/>
          <a:lstStyle/>
          <a:p>
            <a:r>
              <a:rPr lang="en" sz="3600"/>
              <a:t>Compose a search query</a:t>
            </a:r>
            <a:endParaRPr lang="sr-Latn-CS" sz="3600"/>
          </a:p>
        </p:txBody>
      </p:sp>
      <p:sp>
        <p:nvSpPr>
          <p:cNvPr id="1131523" name="Rectangle 3"/>
          <p:cNvSpPr>
            <a:spLocks noGrp="1" noChangeArrowheads="1"/>
          </p:cNvSpPr>
          <p:nvPr>
            <p:ph type="body" idx="1"/>
          </p:nvPr>
        </p:nvSpPr>
        <p:spPr/>
        <p:txBody>
          <a:bodyPr/>
          <a:lstStyle/>
          <a:p>
            <a:r>
              <a:rPr lang="en" sz="2400" dirty="0"/>
              <a:t>In our case</a:t>
            </a:r>
          </a:p>
          <a:p>
            <a:pPr lvl="1"/>
            <a:r>
              <a:rPr lang="en" sz="2000" dirty="0"/>
              <a:t>patient/problem is "non-ulcer dyspepsia"</a:t>
            </a:r>
          </a:p>
          <a:p>
            <a:pPr lvl="1"/>
            <a:r>
              <a:rPr lang="en" sz="2000" dirty="0"/>
              <a:t>intervention would be "treatment/eradication of </a:t>
            </a:r>
            <a:r>
              <a:rPr lang="en" sz="2000" i="1" dirty="0"/>
              <a:t>Helicobacter pylori </a:t>
            </a:r>
            <a:r>
              <a:rPr lang="en" sz="2000" dirty="0"/>
              <a:t>infection"</a:t>
            </a:r>
          </a:p>
          <a:p>
            <a:pPr lvl="1"/>
            <a:r>
              <a:rPr lang="en" sz="2000" dirty="0"/>
              <a:t>comparing interventions would be "not treatment", </a:t>
            </a:r>
          </a:p>
          <a:p>
            <a:pPr lvl="1"/>
            <a:r>
              <a:rPr lang="en" sz="2000" dirty="0"/>
              <a:t>outcome "improvement of symptoms"</a:t>
            </a:r>
          </a:p>
          <a:p>
            <a:r>
              <a:rPr lang="en" sz="2400" dirty="0"/>
              <a:t>These phrases can be used as terms in a PubMed search</a:t>
            </a:r>
            <a:endParaRPr lang="sr-Cyrl-CS" sz="2400" dirty="0"/>
          </a:p>
          <a:p>
            <a:r>
              <a:rPr lang="en" sz="2400" dirty="0"/>
              <a:t>Usually at least 2 terms are entered to start the search</a:t>
            </a:r>
            <a:endParaRPr lang="sr-Cyrl-RS" sz="2400" dirty="0" smtClean="0"/>
          </a:p>
          <a:p>
            <a:pPr lvl="1"/>
            <a:r>
              <a:rPr lang="en" sz="2000" dirty="0"/>
              <a:t>for </a:t>
            </a:r>
            <a:r>
              <a:rPr lang="en" sz="2000" dirty="0" smtClean="0"/>
              <a:t>example "</a:t>
            </a:r>
            <a:r>
              <a:rPr lang="en" sz="2000" i="1" dirty="0" smtClean="0"/>
              <a:t>helicobacter pylori</a:t>
            </a:r>
            <a:r>
              <a:rPr lang="en" sz="2000" dirty="0" smtClean="0"/>
              <a:t>" </a:t>
            </a:r>
            <a:r>
              <a:rPr lang="en" sz="2000" dirty="0"/>
              <a:t>and </a:t>
            </a:r>
            <a:r>
              <a:rPr lang="en" sz="2000" dirty="0" smtClean="0"/>
              <a:t>"</a:t>
            </a:r>
            <a:r>
              <a:rPr lang="en" sz="2000" i="1" dirty="0" smtClean="0"/>
              <a:t>non-ulcer dyspepsia</a:t>
            </a:r>
            <a:r>
              <a:rPr lang="en" sz="2000" dirty="0" smtClean="0"/>
              <a:t>"</a:t>
            </a:r>
            <a:endParaRPr lang="sr-Latn-CS" sz="2000" dirty="0"/>
          </a:p>
        </p:txBody>
      </p:sp>
    </p:spTree>
  </p:cSld>
  <p:clrMapOvr>
    <a:masterClrMapping/>
  </p:clrMapOvr>
  <p:transition advTm="4651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a:xfrm>
            <a:off x="3275463" y="6505575"/>
            <a:ext cx="2744336" cy="352425"/>
          </a:xfrm>
        </p:spPr>
        <p:txBody>
          <a:bodyPr/>
          <a:lstStyle/>
          <a:p>
            <a:r>
              <a:rPr lang="en" dirty="0" smtClean="0"/>
              <a:t>Medical statistics and informatics</a:t>
            </a:r>
            <a:endParaRPr lang="en-US" dirty="0"/>
          </a:p>
        </p:txBody>
      </p:sp>
      <p:sp>
        <p:nvSpPr>
          <p:cNvPr id="7" name="Slide Number Placeholder 5"/>
          <p:cNvSpPr>
            <a:spLocks noGrp="1"/>
          </p:cNvSpPr>
          <p:nvPr>
            <p:ph type="sldNum" sz="quarter" idx="12"/>
          </p:nvPr>
        </p:nvSpPr>
        <p:spPr/>
        <p:txBody>
          <a:bodyPr/>
          <a:lstStyle/>
          <a:p>
            <a:fld id="{978383E1-A2C1-4540-8C82-E1AF98A86ACF}" type="slidenum">
              <a:rPr lang="en-US"/>
              <a:pPr/>
              <a:t>2</a:t>
            </a:fld>
            <a:endParaRPr lang="en-US"/>
          </a:p>
        </p:txBody>
      </p:sp>
      <p:sp>
        <p:nvSpPr>
          <p:cNvPr id="1100802" name="Rectangle 2"/>
          <p:cNvSpPr>
            <a:spLocks noGrp="1" noChangeArrowheads="1"/>
          </p:cNvSpPr>
          <p:nvPr>
            <p:ph type="title"/>
          </p:nvPr>
        </p:nvSpPr>
        <p:spPr/>
        <p:txBody>
          <a:bodyPr/>
          <a:lstStyle/>
          <a:p>
            <a:r>
              <a:rPr lang="en" sz="3200" i="1" dirty="0" smtClean="0"/>
              <a:t>Medical information</a:t>
            </a:r>
            <a:endParaRPr lang="sr-Latn-CS" sz="3200" i="1" dirty="0"/>
          </a:p>
        </p:txBody>
      </p:sp>
      <p:sp>
        <p:nvSpPr>
          <p:cNvPr id="1100803" name="Rectangle 3"/>
          <p:cNvSpPr>
            <a:spLocks noGrp="1" noChangeArrowheads="1"/>
          </p:cNvSpPr>
          <p:nvPr>
            <p:ph type="body" idx="1"/>
          </p:nvPr>
        </p:nvSpPr>
        <p:spPr/>
        <p:txBody>
          <a:bodyPr/>
          <a:lstStyle/>
          <a:p>
            <a:r>
              <a:rPr lang="en-US" sz="1800" dirty="0" smtClean="0"/>
              <a:t>No matter how distant and inaccessible today's top medicine in the developed world is, it is actually becoming more and more expensive and inaccessible</a:t>
            </a:r>
          </a:p>
          <a:p>
            <a:pPr lvl="1"/>
            <a:r>
              <a:rPr lang="en-US" sz="1400" dirty="0" smtClean="0"/>
              <a:t>thus access to medical information has become very cheap and accessible.</a:t>
            </a:r>
          </a:p>
          <a:p>
            <a:pPr lvl="1"/>
            <a:r>
              <a:rPr lang="en-US" sz="1400" dirty="0" smtClean="0"/>
              <a:t>and not only to doctors, but also to students.</a:t>
            </a:r>
          </a:p>
          <a:p>
            <a:r>
              <a:rPr lang="en-US" sz="1800" dirty="0" smtClean="0"/>
              <a:t>The basic source of new information in medicine is scientific work published in medical journals</a:t>
            </a:r>
          </a:p>
          <a:p>
            <a:pPr lvl="1"/>
            <a:r>
              <a:rPr lang="en-US" sz="1400" dirty="0" smtClean="0"/>
              <a:t>are issued periodically and in recent times almost all of them have their own so-called electronic editions</a:t>
            </a:r>
          </a:p>
          <a:p>
            <a:r>
              <a:rPr lang="en-US" sz="1800" dirty="0" smtClean="0"/>
              <a:t>You just need to know how to find the necessary information</a:t>
            </a:r>
            <a:endParaRPr lang="sr-Latn-CS" dirty="0"/>
          </a:p>
        </p:txBody>
      </p:sp>
    </p:spTree>
  </p:cSld>
  <p:clrMapOvr>
    <a:masterClrMapping/>
  </p:clrMapOvr>
  <p:transition advTm="4651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23BA0707-4C65-443B-94AE-7078AA37EC68}" type="slidenum">
              <a:rPr lang="en-US"/>
              <a:pPr/>
              <a:t>20</a:t>
            </a:fld>
            <a:endParaRPr lang="en-US"/>
          </a:p>
        </p:txBody>
      </p:sp>
      <p:sp>
        <p:nvSpPr>
          <p:cNvPr id="1133570" name="Rectangle 2"/>
          <p:cNvSpPr>
            <a:spLocks noGrp="1" noChangeArrowheads="1"/>
          </p:cNvSpPr>
          <p:nvPr>
            <p:ph type="title"/>
          </p:nvPr>
        </p:nvSpPr>
        <p:spPr/>
        <p:txBody>
          <a:bodyPr/>
          <a:lstStyle/>
          <a:p>
            <a:r>
              <a:rPr lang="en" sz="3600" i="1" dirty="0"/>
              <a:t>Home </a:t>
            </a:r>
            <a:r>
              <a:rPr lang="en" sz="3600" dirty="0">
                <a:hlinkClick r:id="rId3"/>
              </a:rPr>
              <a:t>page of PubMed </a:t>
            </a:r>
            <a:r>
              <a:rPr lang="en" sz="3600" i="1" dirty="0" smtClean="0"/>
              <a:t>(</a:t>
            </a:r>
            <a:r>
              <a:rPr lang="en" sz="3600" dirty="0" smtClean="0"/>
              <a:t>http</a:t>
            </a:r>
            <a:r>
              <a:rPr lang="en" sz="3600" dirty="0"/>
              <a:t>://</a:t>
            </a:r>
            <a:r>
              <a:rPr lang="en" sz="3600" dirty="0" smtClean="0"/>
              <a:t>www.pubmed.gov)</a:t>
            </a:r>
            <a:endParaRPr lang="sr-Latn-CS" sz="3600" dirty="0"/>
          </a:p>
        </p:txBody>
      </p:sp>
      <p:sp>
        <p:nvSpPr>
          <p:cNvPr id="7" name="Content Placeholder 6"/>
          <p:cNvSpPr>
            <a:spLocks noGrp="1"/>
          </p:cNvSpPr>
          <p:nvPr>
            <p:ph idx="1"/>
          </p:nvPr>
        </p:nvSpPr>
        <p:spPr/>
        <p:txBody>
          <a:bodyPr/>
          <a:lstStyle/>
          <a:p>
            <a:endParaRPr lang="en-US"/>
          </a:p>
        </p:txBody>
      </p:sp>
      <p:pic>
        <p:nvPicPr>
          <p:cNvPr id="9" name="Picture 8" descr="C:\Users\Korisnik\AppData\Local\Microsoft\Windows\INetCache\Content.MSO\A50FADED.tmp"/>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32262" y="1487606"/>
            <a:ext cx="8188657" cy="4667534"/>
          </a:xfrm>
          <a:prstGeom prst="rect">
            <a:avLst/>
          </a:prstGeom>
          <a:noFill/>
          <a:ln>
            <a:noFill/>
          </a:ln>
        </p:spPr>
      </p:pic>
    </p:spTree>
  </p:cSld>
  <p:clrMapOvr>
    <a:masterClrMapping/>
  </p:clrMapOvr>
  <p:transition advTm="4651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7" name="Footer Placeholder 4"/>
          <p:cNvSpPr>
            <a:spLocks noGrp="1"/>
          </p:cNvSpPr>
          <p:nvPr>
            <p:ph type="ftr" sz="quarter" idx="11"/>
          </p:nvPr>
        </p:nvSpPr>
        <p:spPr/>
        <p:txBody>
          <a:bodyPr/>
          <a:lstStyle/>
          <a:p>
            <a:r>
              <a:rPr lang="en" smtClean="0"/>
              <a:t>Medical statistics and informatics</a:t>
            </a:r>
            <a:endParaRPr lang="en-US"/>
          </a:p>
        </p:txBody>
      </p:sp>
      <p:sp>
        <p:nvSpPr>
          <p:cNvPr id="8" name="Slide Number Placeholder 5"/>
          <p:cNvSpPr>
            <a:spLocks noGrp="1"/>
          </p:cNvSpPr>
          <p:nvPr>
            <p:ph type="sldNum" sz="quarter" idx="12"/>
          </p:nvPr>
        </p:nvSpPr>
        <p:spPr/>
        <p:txBody>
          <a:bodyPr/>
          <a:lstStyle/>
          <a:p>
            <a:fld id="{1148E956-3F66-4A1B-A875-B6B1EC8F6A64}" type="slidenum">
              <a:rPr lang="en-US"/>
              <a:pPr/>
              <a:t>21</a:t>
            </a:fld>
            <a:endParaRPr lang="en-US"/>
          </a:p>
        </p:txBody>
      </p:sp>
      <p:sp>
        <p:nvSpPr>
          <p:cNvPr id="1135618" name="Rectangle 2"/>
          <p:cNvSpPr>
            <a:spLocks noGrp="1" noChangeArrowheads="1"/>
          </p:cNvSpPr>
          <p:nvPr>
            <p:ph type="title"/>
          </p:nvPr>
        </p:nvSpPr>
        <p:spPr/>
        <p:txBody>
          <a:bodyPr/>
          <a:lstStyle/>
          <a:p>
            <a:r>
              <a:rPr lang="en" sz="3600" i="1"/>
              <a:t>Place for entering a search term (" Query Box ")</a:t>
            </a:r>
            <a:endParaRPr lang="sr-Latn-CS" sz="3600"/>
          </a:p>
        </p:txBody>
      </p:sp>
      <p:sp>
        <p:nvSpPr>
          <p:cNvPr id="1135619" name="Rectangle 3"/>
          <p:cNvSpPr>
            <a:spLocks noGrp="1" noChangeArrowheads="1"/>
          </p:cNvSpPr>
          <p:nvPr>
            <p:ph type="body" idx="1"/>
          </p:nvPr>
        </p:nvSpPr>
        <p:spPr/>
        <p:txBody>
          <a:bodyPr/>
          <a:lstStyle/>
          <a:p>
            <a:endParaRPr lang="sr-Cyrl-CS" sz="2800" dirty="0"/>
          </a:p>
        </p:txBody>
      </p:sp>
      <p:pic>
        <p:nvPicPr>
          <p:cNvPr id="10" name="Picture 9"/>
          <p:cNvPicPr/>
          <p:nvPr/>
        </p:nvPicPr>
        <p:blipFill rotWithShape="1">
          <a:blip r:embed="rId3" cstate="print"/>
          <a:srcRect t="9057" r="5067" b="65064"/>
          <a:stretch/>
        </p:blipFill>
        <p:spPr bwMode="auto">
          <a:xfrm>
            <a:off x="524934" y="1575493"/>
            <a:ext cx="7903066" cy="1496075"/>
          </a:xfrm>
          <a:prstGeom prst="rect">
            <a:avLst/>
          </a:prstGeom>
          <a:ln>
            <a:noFill/>
          </a:ln>
          <a:extLst>
            <a:ext uri="{53640926-AAD7-44D8-BBD7-CCE9431645EC}">
              <a14:shadowObscured xmlns:a14="http://schemas.microsoft.com/office/drawing/2010/main" xmlns=""/>
            </a:ext>
          </a:extLst>
        </p:spPr>
      </p:pic>
      <p:sp>
        <p:nvSpPr>
          <p:cNvPr id="11" name="Oval 10"/>
          <p:cNvSpPr/>
          <p:nvPr/>
        </p:nvSpPr>
        <p:spPr>
          <a:xfrm>
            <a:off x="3070746" y="2306473"/>
            <a:ext cx="3152633" cy="31389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Tm="46519"/>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AFDF7886-B3AA-4AEA-B1A0-9D9D619892F5}" type="slidenum">
              <a:rPr lang="en-US"/>
              <a:pPr/>
              <a:t>22</a:t>
            </a:fld>
            <a:endParaRPr lang="en-US"/>
          </a:p>
        </p:txBody>
      </p:sp>
      <p:sp>
        <p:nvSpPr>
          <p:cNvPr id="1137666" name="Rectangle 2"/>
          <p:cNvSpPr>
            <a:spLocks noGrp="1" noChangeArrowheads="1"/>
          </p:cNvSpPr>
          <p:nvPr>
            <p:ph type="title"/>
          </p:nvPr>
        </p:nvSpPr>
        <p:spPr/>
        <p:txBody>
          <a:bodyPr/>
          <a:lstStyle/>
          <a:p>
            <a:r>
              <a:rPr lang="en" sz="3600" i="1"/>
              <a:t>Search results for "helicobacter pylori"</a:t>
            </a:r>
            <a:endParaRPr lang="sr-Latn-CS" sz="3600"/>
          </a:p>
        </p:txBody>
      </p:sp>
      <p:pic>
        <p:nvPicPr>
          <p:cNvPr id="9" name="Content Placeholder 8" descr="C:\Users\Korisnik\AppData\Local\Microsoft\Windows\INetCache\Content.MSO\F4722B89.tmp"/>
          <p:cNvPicPr>
            <a:picLocks noGrp="1"/>
          </p:cNvPicPr>
          <p:nvPr>
            <p:ph idx="1"/>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45910" y="1378424"/>
            <a:ext cx="8027019" cy="4852514"/>
          </a:xfrm>
          <a:prstGeom prst="rect">
            <a:avLst/>
          </a:prstGeom>
          <a:noFill/>
          <a:ln>
            <a:noFill/>
          </a:ln>
        </p:spPr>
      </p:pic>
    </p:spTree>
  </p:cSld>
  <p:clrMapOvr>
    <a:masterClrMapping/>
  </p:clrMapOvr>
  <p:transition advTm="4651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F077206B-017B-41F3-A8DA-1DB8E26E8A3E}" type="slidenum">
              <a:rPr lang="en-US"/>
              <a:pPr/>
              <a:t>23</a:t>
            </a:fld>
            <a:endParaRPr lang="en-US"/>
          </a:p>
        </p:txBody>
      </p:sp>
      <p:sp>
        <p:nvSpPr>
          <p:cNvPr id="1139714" name="Rectangle 2"/>
          <p:cNvSpPr>
            <a:spLocks noGrp="1" noChangeArrowheads="1"/>
          </p:cNvSpPr>
          <p:nvPr>
            <p:ph type="title"/>
          </p:nvPr>
        </p:nvSpPr>
        <p:spPr/>
        <p:txBody>
          <a:bodyPr/>
          <a:lstStyle/>
          <a:p>
            <a:r>
              <a:rPr lang="en" sz="3600" i="1"/>
              <a:t>Displaying more quotes by clicking on the Next field</a:t>
            </a:r>
            <a:endParaRPr lang="sr-Latn-CS" sz="3600"/>
          </a:p>
        </p:txBody>
      </p:sp>
      <p:sp>
        <p:nvSpPr>
          <p:cNvPr id="1139715" name="Rectangle 3"/>
          <p:cNvSpPr>
            <a:spLocks noGrp="1" noChangeArrowheads="1"/>
          </p:cNvSpPr>
          <p:nvPr>
            <p:ph type="body" idx="1"/>
          </p:nvPr>
        </p:nvSpPr>
        <p:spPr/>
        <p:txBody>
          <a:bodyPr/>
          <a:lstStyle/>
          <a:p>
            <a:r>
              <a:rPr lang="en" dirty="0" smtClean="0"/>
              <a:t>More quotes will be displayed by clicking on the field </a:t>
            </a:r>
            <a:r>
              <a:rPr lang="en" i="1" dirty="0" smtClean="0"/>
              <a:t>Show more</a:t>
            </a:r>
            <a:endParaRPr lang="sr-Latn-RS" i="1" dirty="0" smtClean="0"/>
          </a:p>
          <a:p>
            <a:endParaRPr lang="sr-Cyrl-CS" dirty="0"/>
          </a:p>
        </p:txBody>
      </p:sp>
      <p:sp>
        <p:nvSpPr>
          <p:cNvPr id="8" name="Rectangle 7"/>
          <p:cNvSpPr/>
          <p:nvPr/>
        </p:nvSpPr>
        <p:spPr>
          <a:xfrm>
            <a:off x="2286000" y="2967335"/>
            <a:ext cx="4572000" cy="369332"/>
          </a:xfrm>
          <a:prstGeom prst="rect">
            <a:avLst/>
          </a:prstGeom>
        </p:spPr>
        <p:txBody>
          <a:bodyPr>
            <a:spAutoFit/>
          </a:bodyPr>
          <a:lstStyle/>
          <a:p>
            <a:endParaRPr lang="sr-Cyrl-CS" dirty="0"/>
          </a:p>
        </p:txBody>
      </p:sp>
      <p:pic>
        <p:nvPicPr>
          <p:cNvPr id="10" name="Picture 2"/>
          <p:cNvPicPr>
            <a:picLocks noChangeAspect="1" noChangeArrowheads="1"/>
          </p:cNvPicPr>
          <p:nvPr/>
        </p:nvPicPr>
        <p:blipFill>
          <a:blip r:embed="rId3" cstate="print"/>
          <a:srcRect/>
          <a:stretch>
            <a:fillRect/>
          </a:stretch>
        </p:blipFill>
        <p:spPr bwMode="auto">
          <a:xfrm>
            <a:off x="960247" y="2652712"/>
            <a:ext cx="7562467" cy="2274130"/>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B7D50FF5-C6C6-45C8-8172-3BA6ED3DA5CC}" type="slidenum">
              <a:rPr lang="en-US"/>
              <a:pPr/>
              <a:t>24</a:t>
            </a:fld>
            <a:endParaRPr lang="en-US"/>
          </a:p>
        </p:txBody>
      </p:sp>
      <p:sp>
        <p:nvSpPr>
          <p:cNvPr id="1141762" name="Rectangle 2"/>
          <p:cNvSpPr>
            <a:spLocks noGrp="1" noChangeArrowheads="1"/>
          </p:cNvSpPr>
          <p:nvPr>
            <p:ph type="title"/>
          </p:nvPr>
        </p:nvSpPr>
        <p:spPr/>
        <p:txBody>
          <a:bodyPr/>
          <a:lstStyle/>
          <a:p>
            <a:r>
              <a:rPr lang="en" sz="3600" i="1"/>
              <a:t>Setting the way search results are displayed</a:t>
            </a:r>
            <a:r>
              <a:rPr lang="en" sz="3600"/>
              <a:t> </a:t>
            </a:r>
          </a:p>
        </p:txBody>
      </p:sp>
      <p:sp>
        <p:nvSpPr>
          <p:cNvPr id="7" name="Content Placeholder 6"/>
          <p:cNvSpPr>
            <a:spLocks noGrp="1"/>
          </p:cNvSpPr>
          <p:nvPr>
            <p:ph idx="1"/>
          </p:nvPr>
        </p:nvSpPr>
        <p:spPr/>
        <p:txBody>
          <a:bodyPr/>
          <a:lstStyle/>
          <a:p>
            <a:endParaRPr lang="en-US" dirty="0"/>
          </a:p>
        </p:txBody>
      </p:sp>
      <p:pic>
        <p:nvPicPr>
          <p:cNvPr id="10" name="Čuvar mesta za sadržaj 11"/>
          <p:cNvPicPr>
            <a:picLocks/>
          </p:cNvPicPr>
          <p:nvPr/>
        </p:nvPicPr>
        <p:blipFill rotWithShape="1">
          <a:blip r:embed="rId3" cstate="print"/>
          <a:srcRect l="48515" t="25003" r="22123" b="37466"/>
          <a:stretch/>
        </p:blipFill>
        <p:spPr bwMode="auto">
          <a:xfrm>
            <a:off x="4557166" y="1461638"/>
            <a:ext cx="4586834" cy="4625399"/>
          </a:xfrm>
          <a:prstGeom prst="rect">
            <a:avLst/>
          </a:prstGeom>
          <a:noFill/>
          <a:ln w="9525">
            <a:noFill/>
            <a:miter lim="800000"/>
            <a:headEnd/>
            <a:tailEnd/>
          </a:ln>
          <a:effectLst/>
          <a:extLst>
            <a:ext uri="{53640926-AAD7-44D8-BBD7-CCE9431645EC}">
              <a14:shadowObscured xmlns:a14="http://schemas.microsoft.com/office/drawing/2010/main" xmlns=""/>
            </a:ext>
          </a:extLst>
        </p:spPr>
      </p:pic>
      <p:pic>
        <p:nvPicPr>
          <p:cNvPr id="11" name="Slika 9"/>
          <p:cNvPicPr/>
          <p:nvPr/>
        </p:nvPicPr>
        <p:blipFill rotWithShape="1">
          <a:blip r:embed="rId4" cstate="print"/>
          <a:srcRect l="48865" t="25619" r="21978" b="39283"/>
          <a:stretch/>
        </p:blipFill>
        <p:spPr bwMode="auto">
          <a:xfrm>
            <a:off x="504967" y="1501254"/>
            <a:ext cx="4299045" cy="4531056"/>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6D1124E-2CAB-4BCE-9A85-112899C49820}" type="slidenum">
              <a:rPr lang="en-US"/>
              <a:pPr/>
              <a:t>25</a:t>
            </a:fld>
            <a:endParaRPr lang="en-US"/>
          </a:p>
        </p:txBody>
      </p:sp>
      <p:sp>
        <p:nvSpPr>
          <p:cNvPr id="1143810" name="Rectangle 2"/>
          <p:cNvSpPr>
            <a:spLocks noGrp="1" noChangeArrowheads="1"/>
          </p:cNvSpPr>
          <p:nvPr>
            <p:ph type="title"/>
          </p:nvPr>
        </p:nvSpPr>
        <p:spPr/>
        <p:txBody>
          <a:bodyPr/>
          <a:lstStyle/>
          <a:p>
            <a:r>
              <a:rPr lang="en" sz="3600" i="1"/>
              <a:t>Save search results to Clipboard</a:t>
            </a:r>
            <a:r>
              <a:rPr lang="en" sz="3600"/>
              <a:t> </a:t>
            </a:r>
          </a:p>
        </p:txBody>
      </p:sp>
      <p:sp>
        <p:nvSpPr>
          <p:cNvPr id="7" name="Content Placeholder 6"/>
          <p:cNvSpPr>
            <a:spLocks noGrp="1"/>
          </p:cNvSpPr>
          <p:nvPr>
            <p:ph idx="1"/>
          </p:nvPr>
        </p:nvSpPr>
        <p:spPr/>
        <p:txBody>
          <a:bodyPr/>
          <a:lstStyle/>
          <a:p>
            <a:endParaRPr lang="en-US"/>
          </a:p>
        </p:txBody>
      </p:sp>
      <p:pic>
        <p:nvPicPr>
          <p:cNvPr id="8" name="Slika 7"/>
          <p:cNvPicPr>
            <a:picLocks/>
          </p:cNvPicPr>
          <p:nvPr/>
        </p:nvPicPr>
        <p:blipFill rotWithShape="1">
          <a:blip r:embed="rId3" cstate="print"/>
          <a:srcRect l="14253" t="13357" r="15212" b="35014"/>
          <a:stretch/>
        </p:blipFill>
        <p:spPr bwMode="auto">
          <a:xfrm>
            <a:off x="457200" y="1501568"/>
            <a:ext cx="8229600" cy="4421560"/>
          </a:xfrm>
          <a:prstGeom prst="rect">
            <a:avLst/>
          </a:prstGeom>
          <a:noFill/>
          <a:ln w="9525">
            <a:noFill/>
            <a:miter lim="800000"/>
            <a:headEnd/>
            <a:tailEnd/>
          </a:ln>
          <a:effectLst/>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F86B7F7-2E7E-4057-BA45-5DFF9E35A697}" type="slidenum">
              <a:rPr lang="en-US"/>
              <a:pPr/>
              <a:t>26</a:t>
            </a:fld>
            <a:endParaRPr lang="en-US"/>
          </a:p>
        </p:txBody>
      </p:sp>
      <p:sp>
        <p:nvSpPr>
          <p:cNvPr id="1301506" name="Rectangle 2"/>
          <p:cNvSpPr>
            <a:spLocks noGrp="1" noChangeArrowheads="1"/>
          </p:cNvSpPr>
          <p:nvPr>
            <p:ph type="title"/>
          </p:nvPr>
        </p:nvSpPr>
        <p:spPr/>
        <p:txBody>
          <a:bodyPr/>
          <a:lstStyle/>
          <a:p>
            <a:r>
              <a:rPr lang="en"/>
              <a:t>Advanced search</a:t>
            </a:r>
            <a:endParaRPr lang="sr-Latn-CS"/>
          </a:p>
        </p:txBody>
      </p:sp>
      <p:sp>
        <p:nvSpPr>
          <p:cNvPr id="1301507" name="Rectangle 3"/>
          <p:cNvSpPr>
            <a:spLocks noGrp="1" noChangeArrowheads="1"/>
          </p:cNvSpPr>
          <p:nvPr>
            <p:ph type="body" idx="1"/>
          </p:nvPr>
        </p:nvSpPr>
        <p:spPr/>
        <p:txBody>
          <a:bodyPr/>
          <a:lstStyle/>
          <a:p>
            <a:pPr>
              <a:lnSpc>
                <a:spcPct val="80000"/>
              </a:lnSpc>
            </a:pPr>
            <a:r>
              <a:rPr lang="en" sz="2400" dirty="0"/>
              <a:t>PubMed search can also be customized using multiple search terms linked by </a:t>
            </a:r>
            <a:r>
              <a:rPr lang="en" sz="2400" dirty="0" smtClean="0"/>
              <a:t>Boolean operators</a:t>
            </a:r>
            <a:r>
              <a:rPr lang="en" sz="2400" dirty="0"/>
              <a:t>: </a:t>
            </a:r>
            <a:r>
              <a:rPr lang="en" sz="2400" i="1" dirty="0" smtClean="0"/>
              <a:t>AND</a:t>
            </a:r>
            <a:r>
              <a:rPr lang="en" sz="2400" dirty="0" smtClean="0"/>
              <a:t>, </a:t>
            </a:r>
            <a:r>
              <a:rPr lang="en" sz="2400" i="1" dirty="0"/>
              <a:t>OR </a:t>
            </a:r>
            <a:r>
              <a:rPr lang="en" sz="2400" dirty="0"/>
              <a:t>and </a:t>
            </a:r>
            <a:r>
              <a:rPr lang="en" sz="2400" i="1" dirty="0"/>
              <a:t>NOT</a:t>
            </a:r>
            <a:endParaRPr lang="sr-Cyrl-CS" sz="2400" dirty="0"/>
          </a:p>
          <a:p>
            <a:pPr>
              <a:lnSpc>
                <a:spcPct val="80000"/>
              </a:lnSpc>
            </a:pPr>
            <a:r>
              <a:rPr lang="en" sz="2400" dirty="0"/>
              <a:t>Operators should be entered in capital letters</a:t>
            </a:r>
            <a:endParaRPr lang="sr-Cyrl-CS" sz="2400" dirty="0"/>
          </a:p>
          <a:p>
            <a:pPr>
              <a:lnSpc>
                <a:spcPct val="80000"/>
              </a:lnSpc>
            </a:pPr>
            <a:r>
              <a:rPr lang="en" sz="2400" i="1" dirty="0"/>
              <a:t>AND </a:t>
            </a:r>
            <a:r>
              <a:rPr lang="en" sz="2400" dirty="0"/>
              <a:t>operator selects references that contain all search terms</a:t>
            </a:r>
            <a:endParaRPr lang="sr-Cyrl-CS" sz="2400" dirty="0"/>
          </a:p>
          <a:p>
            <a:pPr lvl="1">
              <a:lnSpc>
                <a:spcPct val="80000"/>
              </a:lnSpc>
            </a:pPr>
            <a:r>
              <a:rPr lang="en" sz="2000" dirty="0"/>
              <a:t>in our case the search query </a:t>
            </a:r>
            <a:r>
              <a:rPr lang="en" sz="2000" dirty="0" smtClean="0"/>
              <a:t>("</a:t>
            </a:r>
            <a:r>
              <a:rPr lang="en" sz="2000" i="1" dirty="0" smtClean="0"/>
              <a:t>helicobacter pylori</a:t>
            </a:r>
            <a:r>
              <a:rPr lang="en" sz="2000" dirty="0" smtClean="0"/>
              <a:t>" </a:t>
            </a:r>
            <a:r>
              <a:rPr lang="en" sz="2000" i="1" dirty="0"/>
              <a:t>AND </a:t>
            </a:r>
            <a:r>
              <a:rPr lang="en" sz="2000" dirty="0" smtClean="0"/>
              <a:t>"</a:t>
            </a:r>
            <a:r>
              <a:rPr lang="en" sz="2000" i="1" dirty="0" smtClean="0"/>
              <a:t>non-ulcer dyspepsia</a:t>
            </a:r>
            <a:r>
              <a:rPr lang="en" sz="2000" dirty="0" smtClean="0"/>
              <a:t>") </a:t>
            </a:r>
            <a:r>
              <a:rPr lang="en" sz="2000" dirty="0"/>
              <a:t>will return those references that contain both terms</a:t>
            </a:r>
            <a:endParaRPr lang="sr-Cyrl-CS" sz="2000" dirty="0"/>
          </a:p>
          <a:p>
            <a:pPr>
              <a:lnSpc>
                <a:spcPct val="80000"/>
              </a:lnSpc>
            </a:pPr>
            <a:r>
              <a:rPr lang="en" sz="2400" dirty="0"/>
              <a:t>OR operator </a:t>
            </a:r>
            <a:r>
              <a:rPr lang="en" sz="2400" dirty="0" smtClean="0"/>
              <a:t>(</a:t>
            </a:r>
            <a:r>
              <a:rPr lang="en" sz="2400" i="1" dirty="0" smtClean="0"/>
              <a:t>OR</a:t>
            </a:r>
            <a:r>
              <a:rPr lang="en" sz="2400" dirty="0" smtClean="0"/>
              <a:t>) </a:t>
            </a:r>
            <a:r>
              <a:rPr lang="en" sz="2400" dirty="0"/>
              <a:t>gives as a result those references that contain at least one of the mentioned terms</a:t>
            </a:r>
            <a:endParaRPr lang="sr-Cyrl-CS" sz="2400" dirty="0"/>
          </a:p>
          <a:p>
            <a:pPr>
              <a:lnSpc>
                <a:spcPct val="80000"/>
              </a:lnSpc>
            </a:pPr>
            <a:r>
              <a:rPr lang="en" sz="2400" i="1" dirty="0"/>
              <a:t>NOT </a:t>
            </a:r>
            <a:r>
              <a:rPr lang="en" sz="2400" dirty="0"/>
              <a:t>operator returns references that contain the first but not the second search term</a:t>
            </a:r>
            <a:endParaRPr lang="sr-Latn-CS" sz="2400" dirty="0"/>
          </a:p>
        </p:txBody>
      </p:sp>
    </p:spTree>
  </p:cSld>
  <p:clrMapOvr>
    <a:masterClrMapping/>
  </p:clrMapOvr>
  <p:transition advTm="4651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A6ACC4C0-AD18-4697-B71E-DAA4B084B958}" type="slidenum">
              <a:rPr lang="en-US"/>
              <a:pPr/>
              <a:t>27</a:t>
            </a:fld>
            <a:endParaRPr lang="en-US"/>
          </a:p>
        </p:txBody>
      </p:sp>
      <p:sp>
        <p:nvSpPr>
          <p:cNvPr id="1147906" name="Rectangle 2"/>
          <p:cNvSpPr>
            <a:spLocks noGrp="1" noChangeArrowheads="1"/>
          </p:cNvSpPr>
          <p:nvPr>
            <p:ph type="title"/>
          </p:nvPr>
        </p:nvSpPr>
        <p:spPr/>
        <p:txBody>
          <a:bodyPr/>
          <a:lstStyle/>
          <a:p>
            <a:r>
              <a:rPr lang="en" sz="3600" i="1" dirty="0"/>
              <a:t>Results for </a:t>
            </a:r>
            <a:r>
              <a:rPr lang="en" sz="3600" i="1" dirty="0" smtClean="0"/>
              <a:t>"helicobacter </a:t>
            </a:r>
            <a:r>
              <a:rPr lang="en" sz="3600" i="1" dirty="0"/>
              <a:t>pylori" and "non-ulcer dyspepsia"</a:t>
            </a:r>
            <a:endParaRPr lang="sr-Latn-CS" sz="3600" dirty="0"/>
          </a:p>
        </p:txBody>
      </p:sp>
      <p:sp>
        <p:nvSpPr>
          <p:cNvPr id="1147907" name="Rectangle 3"/>
          <p:cNvSpPr>
            <a:spLocks noGrp="1" noChangeArrowheads="1"/>
          </p:cNvSpPr>
          <p:nvPr>
            <p:ph type="body" idx="1"/>
          </p:nvPr>
        </p:nvSpPr>
        <p:spPr/>
        <p:txBody>
          <a:bodyPr/>
          <a:lstStyle/>
          <a:p>
            <a:pPr>
              <a:buFontTx/>
              <a:buNone/>
            </a:pPr>
            <a:endParaRPr lang="sr-Latn-CS" dirty="0"/>
          </a:p>
        </p:txBody>
      </p:sp>
      <p:pic>
        <p:nvPicPr>
          <p:cNvPr id="9" name="Slika 9"/>
          <p:cNvPicPr/>
          <p:nvPr/>
        </p:nvPicPr>
        <p:blipFill rotWithShape="1">
          <a:blip r:embed="rId3" cstate="print"/>
          <a:srcRect l="21196" t="16092" r="20000"/>
          <a:stretch/>
        </p:blipFill>
        <p:spPr bwMode="auto">
          <a:xfrm>
            <a:off x="368489" y="1392072"/>
            <a:ext cx="8366077" cy="4961695"/>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54A4850C-DDFF-407F-A499-9B990E339710}" type="slidenum">
              <a:rPr lang="en-US"/>
              <a:pPr/>
              <a:t>28</a:t>
            </a:fld>
            <a:endParaRPr lang="en-US"/>
          </a:p>
        </p:txBody>
      </p:sp>
      <p:sp>
        <p:nvSpPr>
          <p:cNvPr id="1149954" name="Rectangle 2"/>
          <p:cNvSpPr>
            <a:spLocks noGrp="1" noChangeArrowheads="1"/>
          </p:cNvSpPr>
          <p:nvPr>
            <p:ph type="title"/>
          </p:nvPr>
        </p:nvSpPr>
        <p:spPr/>
        <p:txBody>
          <a:bodyPr/>
          <a:lstStyle/>
          <a:p>
            <a:r>
              <a:rPr lang="en" i="1"/>
              <a:t>Advanced search</a:t>
            </a:r>
            <a:r>
              <a:rPr lang="en"/>
              <a:t> </a:t>
            </a:r>
          </a:p>
        </p:txBody>
      </p:sp>
      <p:sp>
        <p:nvSpPr>
          <p:cNvPr id="7" name="Content Placeholder 6"/>
          <p:cNvSpPr>
            <a:spLocks noGrp="1"/>
          </p:cNvSpPr>
          <p:nvPr>
            <p:ph idx="1"/>
          </p:nvPr>
        </p:nvSpPr>
        <p:spPr/>
        <p:txBody>
          <a:bodyPr/>
          <a:lstStyle/>
          <a:p>
            <a:r>
              <a:rPr lang="en-US" sz="2400" dirty="0" smtClean="0"/>
              <a:t>The query "heart attack" NOT "smoking" will remove from the search all references that connect smoking with heart attack</a:t>
            </a:r>
          </a:p>
          <a:p>
            <a:pPr lvl="1"/>
            <a:r>
              <a:rPr lang="en-US" sz="2000" dirty="0" smtClean="0"/>
              <a:t>but also references where passive smoking, not smoking or smoking cigarettes are mentioned</a:t>
            </a:r>
          </a:p>
          <a:p>
            <a:r>
              <a:rPr lang="en-US" sz="2400" dirty="0" err="1" smtClean="0"/>
              <a:t>PubMed</a:t>
            </a:r>
            <a:r>
              <a:rPr lang="en-US" sz="2400" dirty="0" smtClean="0"/>
              <a:t> processes operators from left to right except when they are enclosed in parentheses</a:t>
            </a:r>
          </a:p>
          <a:p>
            <a:pPr lvl="1"/>
            <a:r>
              <a:rPr lang="en-US" sz="2000" dirty="0" smtClean="0"/>
              <a:t>for example in complex queries like "helicobacter pylori" AND ("non-ulcer dyspepsia" OR "gastritis")</a:t>
            </a:r>
          </a:p>
          <a:p>
            <a:r>
              <a:rPr lang="en-US" sz="2000" dirty="0" smtClean="0"/>
              <a:t>Here, the search will first be conducted by asking to find references where either non-ulcer dyspepsia or gastritis is mentioned</a:t>
            </a:r>
          </a:p>
          <a:p>
            <a:pPr lvl="1"/>
            <a:r>
              <a:rPr lang="en-US" sz="1600" dirty="0" smtClean="0"/>
              <a:t>then that result will be cross-referenced with references where "helicobacter pylori" is mentioned</a:t>
            </a:r>
            <a:endParaRPr lang="en-US" sz="1600" dirty="0"/>
          </a:p>
        </p:txBody>
      </p:sp>
    </p:spTree>
  </p:cSld>
  <p:clrMapOvr>
    <a:masterClrMapping/>
  </p:clrMapOvr>
  <p:transition advTm="4651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54A4850C-DDFF-407F-A499-9B990E339710}" type="slidenum">
              <a:rPr lang="en-US"/>
              <a:pPr/>
              <a:t>29</a:t>
            </a:fld>
            <a:endParaRPr lang="en-US"/>
          </a:p>
        </p:txBody>
      </p:sp>
      <p:sp>
        <p:nvSpPr>
          <p:cNvPr id="1149954" name="Rectangle 2"/>
          <p:cNvSpPr>
            <a:spLocks noGrp="1" noChangeArrowheads="1"/>
          </p:cNvSpPr>
          <p:nvPr>
            <p:ph type="title"/>
          </p:nvPr>
        </p:nvSpPr>
        <p:spPr/>
        <p:txBody>
          <a:bodyPr/>
          <a:lstStyle/>
          <a:p>
            <a:r>
              <a:rPr lang="en" i="1"/>
              <a:t>Advanced search</a:t>
            </a:r>
            <a:r>
              <a:rPr lang="en"/>
              <a:t> </a:t>
            </a:r>
          </a:p>
        </p:txBody>
      </p:sp>
      <p:sp>
        <p:nvSpPr>
          <p:cNvPr id="7" name="Content Placeholder 6"/>
          <p:cNvSpPr>
            <a:spLocks noGrp="1"/>
          </p:cNvSpPr>
          <p:nvPr>
            <p:ph idx="1"/>
          </p:nvPr>
        </p:nvSpPr>
        <p:spPr/>
        <p:txBody>
          <a:bodyPr/>
          <a:lstStyle/>
          <a:p>
            <a:endParaRPr lang="en-US" dirty="0"/>
          </a:p>
        </p:txBody>
      </p:sp>
      <p:pic>
        <p:nvPicPr>
          <p:cNvPr id="10" name="Slika 9"/>
          <p:cNvPicPr>
            <a:picLocks/>
          </p:cNvPicPr>
          <p:nvPr/>
        </p:nvPicPr>
        <p:blipFill rotWithShape="1">
          <a:blip r:embed="rId3" cstate="print"/>
          <a:srcRect l="11179" t="12513" r="38816" b="66106"/>
          <a:stretch/>
        </p:blipFill>
        <p:spPr bwMode="auto">
          <a:xfrm>
            <a:off x="457200" y="1231780"/>
            <a:ext cx="8229600" cy="1814159"/>
          </a:xfrm>
          <a:prstGeom prst="rect">
            <a:avLst/>
          </a:prstGeom>
          <a:noFill/>
          <a:ln w="9525">
            <a:noFill/>
            <a:miter lim="800000"/>
            <a:headEnd/>
            <a:tailEnd/>
          </a:ln>
          <a:effectLst/>
          <a:extLst>
            <a:ext uri="{53640926-AAD7-44D8-BBD7-CCE9431645EC}">
              <a14:shadowObscured xmlns:a14="http://schemas.microsoft.com/office/drawing/2010/main" xmlns=""/>
            </a:ext>
          </a:extLst>
        </p:spPr>
      </p:pic>
      <p:pic>
        <p:nvPicPr>
          <p:cNvPr id="11" name="Slika 10"/>
          <p:cNvPicPr/>
          <p:nvPr/>
        </p:nvPicPr>
        <p:blipFill rotWithShape="1">
          <a:blip r:embed="rId4" cstate="print"/>
          <a:srcRect l="13125" t="12512" r="14766" b="18854"/>
          <a:stretch/>
        </p:blipFill>
        <p:spPr bwMode="auto">
          <a:xfrm>
            <a:off x="477671" y="3043450"/>
            <a:ext cx="8256896" cy="3289111"/>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a:xfrm>
            <a:off x="3275463" y="6505575"/>
            <a:ext cx="2744336" cy="352425"/>
          </a:xfrm>
        </p:spPr>
        <p:txBody>
          <a:bodyPr/>
          <a:lstStyle/>
          <a:p>
            <a:r>
              <a:rPr lang="en" dirty="0" smtClean="0"/>
              <a:t>Medical statistics and informatics</a:t>
            </a:r>
            <a:endParaRPr lang="en-US" dirty="0"/>
          </a:p>
        </p:txBody>
      </p:sp>
      <p:sp>
        <p:nvSpPr>
          <p:cNvPr id="7" name="Slide Number Placeholder 5"/>
          <p:cNvSpPr>
            <a:spLocks noGrp="1"/>
          </p:cNvSpPr>
          <p:nvPr>
            <p:ph type="sldNum" sz="quarter" idx="12"/>
          </p:nvPr>
        </p:nvSpPr>
        <p:spPr/>
        <p:txBody>
          <a:bodyPr/>
          <a:lstStyle/>
          <a:p>
            <a:fld id="{978383E1-A2C1-4540-8C82-E1AF98A86ACF}" type="slidenum">
              <a:rPr lang="en-US"/>
              <a:pPr/>
              <a:t>3</a:t>
            </a:fld>
            <a:endParaRPr lang="en-US"/>
          </a:p>
        </p:txBody>
      </p:sp>
      <p:sp>
        <p:nvSpPr>
          <p:cNvPr id="1100802" name="Rectangle 2"/>
          <p:cNvSpPr>
            <a:spLocks noGrp="1" noChangeArrowheads="1"/>
          </p:cNvSpPr>
          <p:nvPr>
            <p:ph type="title"/>
          </p:nvPr>
        </p:nvSpPr>
        <p:spPr/>
        <p:txBody>
          <a:bodyPr/>
          <a:lstStyle/>
          <a:p>
            <a:r>
              <a:rPr lang="en" sz="3200" i="1"/>
              <a:t>NIH home page of the US Department of Health</a:t>
            </a:r>
            <a:endParaRPr lang="sr-Latn-CS" sz="3200" i="1"/>
          </a:p>
        </p:txBody>
      </p:sp>
      <p:sp>
        <p:nvSpPr>
          <p:cNvPr id="1100803" name="Rectangle 3"/>
          <p:cNvSpPr>
            <a:spLocks noGrp="1" noChangeArrowheads="1"/>
          </p:cNvSpPr>
          <p:nvPr>
            <p:ph type="body" idx="1"/>
          </p:nvPr>
        </p:nvSpPr>
        <p:spPr/>
        <p:txBody>
          <a:bodyPr/>
          <a:lstStyle/>
          <a:p>
            <a:endParaRPr lang="sr-Latn-CS"/>
          </a:p>
        </p:txBody>
      </p:sp>
      <p:pic>
        <p:nvPicPr>
          <p:cNvPr id="8" name="Picture 7"/>
          <p:cNvPicPr/>
          <p:nvPr/>
        </p:nvPicPr>
        <p:blipFill>
          <a:blip r:embed="rId3" cstate="print"/>
          <a:srcRect t="13759" r="1656" b="4914"/>
          <a:stretch>
            <a:fillRect/>
          </a:stretch>
        </p:blipFill>
        <p:spPr bwMode="auto">
          <a:xfrm>
            <a:off x="477672" y="1473958"/>
            <a:ext cx="8188655" cy="4790364"/>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F1BDC5DA-D0D9-4261-B385-EF6AB0E0D230}" type="slidenum">
              <a:rPr lang="en-US"/>
              <a:pPr/>
              <a:t>30</a:t>
            </a:fld>
            <a:endParaRPr lang="en-US"/>
          </a:p>
        </p:txBody>
      </p:sp>
      <p:sp>
        <p:nvSpPr>
          <p:cNvPr id="1152002" name="Rectangle 2"/>
          <p:cNvSpPr>
            <a:spLocks noGrp="1" noChangeArrowheads="1"/>
          </p:cNvSpPr>
          <p:nvPr>
            <p:ph type="title"/>
          </p:nvPr>
        </p:nvSpPr>
        <p:spPr/>
        <p:txBody>
          <a:bodyPr/>
          <a:lstStyle/>
          <a:p>
            <a:r>
              <a:rPr lang="en" sz="3600" dirty="0"/>
              <a:t>How to search by </a:t>
            </a:r>
            <a:r>
              <a:rPr lang="en" sz="3600" dirty="0" smtClean="0"/>
              <a:t>author?</a:t>
            </a:r>
            <a:endParaRPr lang="en" sz="3600" dirty="0"/>
          </a:p>
        </p:txBody>
      </p:sp>
      <p:sp>
        <p:nvSpPr>
          <p:cNvPr id="1152003" name="Rectangle 3"/>
          <p:cNvSpPr>
            <a:spLocks noGrp="1" noChangeArrowheads="1"/>
          </p:cNvSpPr>
          <p:nvPr>
            <p:ph type="body" idx="1"/>
          </p:nvPr>
        </p:nvSpPr>
        <p:spPr/>
        <p:txBody>
          <a:bodyPr/>
          <a:lstStyle/>
          <a:p>
            <a:r>
              <a:rPr lang="en"/>
              <a:t>Enter the author's last name plus initials without punctuation in the search field and press Search</a:t>
            </a:r>
          </a:p>
          <a:p>
            <a:endParaRPr lang="sr-Latn-CS"/>
          </a:p>
        </p:txBody>
      </p:sp>
      <p:pic>
        <p:nvPicPr>
          <p:cNvPr id="1152004" name="Picture 4"/>
          <p:cNvPicPr>
            <a:picLocks noChangeAspect="1" noChangeArrowheads="1"/>
          </p:cNvPicPr>
          <p:nvPr/>
        </p:nvPicPr>
        <p:blipFill>
          <a:blip r:embed="rId3" cstate="print"/>
          <a:srcRect l="40852" r="37494" b="18105"/>
          <a:stretch>
            <a:fillRect/>
          </a:stretch>
        </p:blipFill>
        <p:spPr bwMode="auto">
          <a:xfrm>
            <a:off x="2533650" y="3517900"/>
            <a:ext cx="4362450" cy="2363788"/>
          </a:xfrm>
          <a:prstGeom prst="rect">
            <a:avLst/>
          </a:prstGeom>
          <a:noFill/>
          <a:ln w="9525">
            <a:noFill/>
            <a:miter lim="800000"/>
            <a:headEnd/>
            <a:tailEnd/>
          </a:ln>
          <a:effectLst/>
        </p:spPr>
      </p:pic>
    </p:spTree>
  </p:cSld>
  <p:clrMapOvr>
    <a:masterClrMapping/>
  </p:clrMapOvr>
  <p:transition advTm="4651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13C556AC-6FF4-4DF9-8CCE-13CD5152AFB5}" type="slidenum">
              <a:rPr lang="en-US"/>
              <a:pPr/>
              <a:t>31</a:t>
            </a:fld>
            <a:endParaRPr lang="en-US"/>
          </a:p>
        </p:txBody>
      </p:sp>
      <p:sp>
        <p:nvSpPr>
          <p:cNvPr id="1154050" name="Rectangle 2"/>
          <p:cNvSpPr>
            <a:spLocks noGrp="1" noChangeArrowheads="1"/>
          </p:cNvSpPr>
          <p:nvPr>
            <p:ph type="title"/>
          </p:nvPr>
        </p:nvSpPr>
        <p:spPr/>
        <p:txBody>
          <a:bodyPr/>
          <a:lstStyle/>
          <a:p>
            <a:r>
              <a:rPr lang="en" sz="3600" i="1" dirty="0"/>
              <a:t>Search </a:t>
            </a:r>
            <a:r>
              <a:rPr lang="en" sz="3600" i="1" dirty="0" smtClean="0"/>
              <a:t>by author</a:t>
            </a:r>
            <a:endParaRPr lang="en" sz="3600" dirty="0"/>
          </a:p>
        </p:txBody>
      </p:sp>
      <p:sp>
        <p:nvSpPr>
          <p:cNvPr id="7" name="Content Placeholder 6"/>
          <p:cNvSpPr>
            <a:spLocks noGrp="1"/>
          </p:cNvSpPr>
          <p:nvPr>
            <p:ph idx="1"/>
          </p:nvPr>
        </p:nvSpPr>
        <p:spPr/>
        <p:txBody>
          <a:bodyPr/>
          <a:lstStyle/>
          <a:p>
            <a:endParaRPr lang="en-US"/>
          </a:p>
        </p:txBody>
      </p:sp>
      <p:pic>
        <p:nvPicPr>
          <p:cNvPr id="9" name="Picture 2"/>
          <p:cNvPicPr>
            <a:picLocks noChangeAspect="1" noChangeArrowheads="1"/>
          </p:cNvPicPr>
          <p:nvPr/>
        </p:nvPicPr>
        <p:blipFill>
          <a:blip r:embed="rId3" cstate="print"/>
          <a:srcRect/>
          <a:stretch>
            <a:fillRect/>
          </a:stretch>
        </p:blipFill>
        <p:spPr bwMode="auto">
          <a:xfrm>
            <a:off x="380952" y="1473958"/>
            <a:ext cx="8305848" cy="4790364"/>
          </a:xfrm>
          <a:prstGeom prst="rect">
            <a:avLst/>
          </a:prstGeom>
          <a:noFill/>
          <a:ln w="9525">
            <a:noFill/>
            <a:miter lim="800000"/>
            <a:headEnd/>
            <a:tailEnd/>
          </a:ln>
          <a:effectLst/>
        </p:spPr>
      </p:pic>
    </p:spTree>
  </p:cSld>
  <p:clrMapOvr>
    <a:masterClrMapping/>
  </p:clrMapOvr>
  <p:transition advTm="4651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523AAA67-E931-45E1-B9FD-9CFB247CC931}" type="slidenum">
              <a:rPr lang="en-US"/>
              <a:pPr/>
              <a:t>32</a:t>
            </a:fld>
            <a:endParaRPr lang="en-US"/>
          </a:p>
        </p:txBody>
      </p:sp>
      <p:sp>
        <p:nvSpPr>
          <p:cNvPr id="1156098" name="Rectangle 2"/>
          <p:cNvSpPr>
            <a:spLocks noGrp="1" noChangeArrowheads="1"/>
          </p:cNvSpPr>
          <p:nvPr>
            <p:ph type="title"/>
          </p:nvPr>
        </p:nvSpPr>
        <p:spPr/>
        <p:txBody>
          <a:bodyPr/>
          <a:lstStyle/>
          <a:p>
            <a:r>
              <a:rPr lang="en" sz="2600" i="1"/>
              <a:t>Searching for papers written by Bonnie W. Ramsey on gene therapy for patients with cystic fibrosis</a:t>
            </a:r>
            <a:endParaRPr lang="sr-Latn-CS" sz="2600" i="1"/>
          </a:p>
        </p:txBody>
      </p:sp>
      <p:pic>
        <p:nvPicPr>
          <p:cNvPr id="9" name="Slika 8"/>
          <p:cNvPicPr>
            <a:picLocks noGrp="1"/>
          </p:cNvPicPr>
          <p:nvPr>
            <p:ph idx="1"/>
          </p:nvPr>
        </p:nvPicPr>
        <p:blipFill rotWithShape="1">
          <a:blip r:embed="rId3" cstate="print"/>
          <a:srcRect l="5958" t="12793" r="4651"/>
          <a:stretch/>
        </p:blipFill>
        <p:spPr bwMode="auto">
          <a:xfrm>
            <a:off x="491318" y="1433015"/>
            <a:ext cx="8243249" cy="4926842"/>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4C25C55-1734-453E-BAD4-DDFF07386A37}" type="slidenum">
              <a:rPr lang="en-US"/>
              <a:pPr/>
              <a:t>33</a:t>
            </a:fld>
            <a:endParaRPr lang="en-US"/>
          </a:p>
        </p:txBody>
      </p:sp>
      <p:sp>
        <p:nvSpPr>
          <p:cNvPr id="1158146" name="Rectangle 2"/>
          <p:cNvSpPr>
            <a:spLocks noGrp="1" noChangeArrowheads="1"/>
          </p:cNvSpPr>
          <p:nvPr>
            <p:ph type="title"/>
          </p:nvPr>
        </p:nvSpPr>
        <p:spPr/>
        <p:txBody>
          <a:bodyPr/>
          <a:lstStyle/>
          <a:p>
            <a:r>
              <a:rPr lang="en" sz="3600" i="1"/>
              <a:t>Searching for papers written by Joshua Lederberg</a:t>
            </a:r>
            <a:r>
              <a:rPr lang="en" sz="3600"/>
              <a:t> </a:t>
            </a:r>
          </a:p>
        </p:txBody>
      </p:sp>
      <p:pic>
        <p:nvPicPr>
          <p:cNvPr id="9" name="Slika 5"/>
          <p:cNvPicPr>
            <a:picLocks noGrp="1"/>
          </p:cNvPicPr>
          <p:nvPr>
            <p:ph idx="1"/>
          </p:nvPr>
        </p:nvPicPr>
        <p:blipFill rotWithShape="1">
          <a:blip r:embed="rId3" cstate="print"/>
          <a:srcRect t="13215" r="2327" b="18590"/>
          <a:stretch/>
        </p:blipFill>
        <p:spPr bwMode="auto">
          <a:xfrm>
            <a:off x="395785" y="1624084"/>
            <a:ext cx="8291015" cy="4449170"/>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0DF9C2B6-DC00-42C7-9407-39818293EB5D}" type="slidenum">
              <a:rPr lang="en-US"/>
              <a:pPr/>
              <a:t>34</a:t>
            </a:fld>
            <a:endParaRPr lang="en-US"/>
          </a:p>
        </p:txBody>
      </p:sp>
      <p:sp>
        <p:nvSpPr>
          <p:cNvPr id="1160194" name="Rectangle 2"/>
          <p:cNvSpPr>
            <a:spLocks noGrp="1" noChangeArrowheads="1"/>
          </p:cNvSpPr>
          <p:nvPr>
            <p:ph type="title"/>
          </p:nvPr>
        </p:nvSpPr>
        <p:spPr/>
        <p:txBody>
          <a:bodyPr/>
          <a:lstStyle/>
          <a:p>
            <a:r>
              <a:rPr lang="en" sz="3200" i="1"/>
              <a:t>Search for papers written by authors whose last name is Brody</a:t>
            </a:r>
            <a:endParaRPr lang="sr-Latn-CS" sz="3200"/>
          </a:p>
        </p:txBody>
      </p:sp>
      <p:pic>
        <p:nvPicPr>
          <p:cNvPr id="9" name="Slika 6"/>
          <p:cNvPicPr>
            <a:picLocks noGrp="1"/>
          </p:cNvPicPr>
          <p:nvPr>
            <p:ph idx="1"/>
          </p:nvPr>
        </p:nvPicPr>
        <p:blipFill rotWithShape="1">
          <a:blip r:embed="rId3" cstate="print"/>
          <a:srcRect t="12653" r="1810"/>
          <a:stretch/>
        </p:blipFill>
        <p:spPr bwMode="auto">
          <a:xfrm>
            <a:off x="457200" y="1473958"/>
            <a:ext cx="8229600" cy="4722125"/>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84814148-85E6-4F4E-9AB7-79405EF241D9}" type="slidenum">
              <a:rPr lang="en-US"/>
              <a:pPr/>
              <a:t>35</a:t>
            </a:fld>
            <a:endParaRPr lang="en-US"/>
          </a:p>
        </p:txBody>
      </p:sp>
      <p:sp>
        <p:nvSpPr>
          <p:cNvPr id="1162242" name="Rectangle 2"/>
          <p:cNvSpPr>
            <a:spLocks noGrp="1" noChangeArrowheads="1"/>
          </p:cNvSpPr>
          <p:nvPr>
            <p:ph type="title"/>
          </p:nvPr>
        </p:nvSpPr>
        <p:spPr/>
        <p:txBody>
          <a:bodyPr/>
          <a:lstStyle/>
          <a:p>
            <a:r>
              <a:rPr lang="en" sz="3000" i="1"/>
              <a:t>Citation search for drosophila papers in the journal Molecular Biology of the Cell</a:t>
            </a:r>
            <a:r>
              <a:rPr lang="en" sz="3000"/>
              <a:t> </a:t>
            </a:r>
          </a:p>
        </p:txBody>
      </p:sp>
      <p:pic>
        <p:nvPicPr>
          <p:cNvPr id="9" name="Slika 10"/>
          <p:cNvPicPr>
            <a:picLocks noGrp="1"/>
          </p:cNvPicPr>
          <p:nvPr>
            <p:ph idx="1"/>
          </p:nvPr>
        </p:nvPicPr>
        <p:blipFill rotWithShape="1">
          <a:blip r:embed="rId3" cstate="print"/>
          <a:srcRect t="12793" r="2248"/>
          <a:stretch/>
        </p:blipFill>
        <p:spPr bwMode="auto">
          <a:xfrm>
            <a:off x="504966" y="1419367"/>
            <a:ext cx="8181833" cy="4831307"/>
          </a:xfrm>
          <a:prstGeom prst="rect">
            <a:avLst/>
          </a:prstGeom>
          <a:ln>
            <a:noFill/>
          </a:ln>
          <a:extLst>
            <a:ext uri="{53640926-AAD7-44D8-BBD7-CCE9431645EC}">
              <a14:shadowObscured xmlns:a14="http://schemas.microsoft.com/office/drawing/2010/main" xmlns=""/>
            </a:ext>
          </a:extLst>
        </p:spPr>
      </p:pic>
    </p:spTree>
  </p:cSld>
  <p:clrMapOvr>
    <a:masterClrMapping/>
  </p:clrMapOvr>
  <p:transition advTm="4651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8C39A72D-0FE3-443D-B064-2C7FA140E579}" type="slidenum">
              <a:rPr lang="en-US"/>
              <a:pPr/>
              <a:t>36</a:t>
            </a:fld>
            <a:endParaRPr lang="en-US"/>
          </a:p>
        </p:txBody>
      </p:sp>
      <p:sp>
        <p:nvSpPr>
          <p:cNvPr id="1164290" name="Rectangle 2"/>
          <p:cNvSpPr>
            <a:spLocks noGrp="1" noChangeArrowheads="1"/>
          </p:cNvSpPr>
          <p:nvPr>
            <p:ph type="title"/>
          </p:nvPr>
        </p:nvSpPr>
        <p:spPr/>
        <p:txBody>
          <a:bodyPr/>
          <a:lstStyle/>
          <a:p>
            <a:r>
              <a:rPr lang="en" sz="3600" i="1"/>
              <a:t>Using Single Citation Matcher to find citations</a:t>
            </a:r>
            <a:endParaRPr lang="sr-Latn-CS" sz="3600"/>
          </a:p>
        </p:txBody>
      </p:sp>
      <p:pic>
        <p:nvPicPr>
          <p:cNvPr id="11" name="Content Placeholder 10"/>
          <p:cNvPicPr>
            <a:picLocks noGrp="1"/>
          </p:cNvPicPr>
          <p:nvPr>
            <p:ph idx="1"/>
          </p:nvPr>
        </p:nvPicPr>
        <p:blipFill>
          <a:blip r:embed="rId3" cstate="print"/>
          <a:srcRect l="20316" t="15971" r="19866" b="14193"/>
          <a:stretch>
            <a:fillRect/>
          </a:stretch>
        </p:blipFill>
        <p:spPr bwMode="auto">
          <a:xfrm>
            <a:off x="286604" y="1504950"/>
            <a:ext cx="4640238" cy="4431826"/>
          </a:xfrm>
          <a:prstGeom prst="rect">
            <a:avLst/>
          </a:prstGeom>
          <a:noFill/>
          <a:ln w="9525">
            <a:noFill/>
            <a:miter lim="800000"/>
            <a:headEnd/>
            <a:tailEnd/>
          </a:ln>
        </p:spPr>
      </p:pic>
      <p:sp>
        <p:nvSpPr>
          <p:cNvPr id="12" name="Oval 11"/>
          <p:cNvSpPr/>
          <p:nvPr/>
        </p:nvSpPr>
        <p:spPr>
          <a:xfrm>
            <a:off x="1473958" y="5568287"/>
            <a:ext cx="1023582" cy="2456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p:nvPr/>
        </p:nvPicPr>
        <p:blipFill>
          <a:blip r:embed="rId4" cstate="print"/>
          <a:srcRect l="15142" t="15233" r="23519" b="7580"/>
          <a:stretch>
            <a:fillRect/>
          </a:stretch>
        </p:blipFill>
        <p:spPr bwMode="auto">
          <a:xfrm>
            <a:off x="3330054" y="1484607"/>
            <a:ext cx="5636526" cy="4342987"/>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85CF312C-E607-47C3-98A1-E6CD8CEA9922}" type="slidenum">
              <a:rPr lang="en-US"/>
              <a:pPr/>
              <a:t>37</a:t>
            </a:fld>
            <a:endParaRPr lang="en-US"/>
          </a:p>
        </p:txBody>
      </p:sp>
      <p:sp>
        <p:nvSpPr>
          <p:cNvPr id="1166338" name="Rectangle 2"/>
          <p:cNvSpPr>
            <a:spLocks noGrp="1" noChangeArrowheads="1"/>
          </p:cNvSpPr>
          <p:nvPr>
            <p:ph type="title"/>
          </p:nvPr>
        </p:nvSpPr>
        <p:spPr/>
        <p:txBody>
          <a:bodyPr/>
          <a:lstStyle/>
          <a:p>
            <a:r>
              <a:rPr lang="en" sz="3600"/>
              <a:t>Is there anything special for clinical research?</a:t>
            </a:r>
          </a:p>
        </p:txBody>
      </p:sp>
      <p:sp>
        <p:nvSpPr>
          <p:cNvPr id="1166339" name="Rectangle 3"/>
          <p:cNvSpPr>
            <a:spLocks noGrp="1" noChangeArrowheads="1"/>
          </p:cNvSpPr>
          <p:nvPr>
            <p:ph type="body" idx="1"/>
          </p:nvPr>
        </p:nvSpPr>
        <p:spPr/>
        <p:txBody>
          <a:bodyPr/>
          <a:lstStyle/>
          <a:p>
            <a:r>
              <a:rPr lang="en" dirty="0"/>
              <a:t>From the Clinical Queries page, you can search : </a:t>
            </a:r>
            <a:endParaRPr lang="sr-Latn-CS" dirty="0"/>
          </a:p>
          <a:p>
            <a:pPr lvl="1"/>
            <a:r>
              <a:rPr lang="en" u="sng" dirty="0"/>
              <a:t>clinical study category </a:t>
            </a:r>
            <a:r>
              <a:rPr lang="en" i="1" dirty="0" smtClean="0"/>
              <a:t>(Clinical </a:t>
            </a:r>
            <a:r>
              <a:rPr lang="en" i="1" dirty="0"/>
              <a:t>Study </a:t>
            </a:r>
            <a:r>
              <a:rPr lang="en" i="1" dirty="0" smtClean="0"/>
              <a:t>Category)</a:t>
            </a:r>
            <a:r>
              <a:rPr lang="en" dirty="0" smtClean="0"/>
              <a:t>,</a:t>
            </a:r>
            <a:endParaRPr lang="en" dirty="0"/>
          </a:p>
          <a:p>
            <a:pPr lvl="1"/>
            <a:r>
              <a:rPr lang="en" dirty="0"/>
              <a:t>find </a:t>
            </a:r>
            <a:r>
              <a:rPr lang="en" dirty="0">
                <a:hlinkClick r:id="rId3"/>
              </a:rPr>
              <a:t>systematic reviews</a:t>
            </a:r>
            <a:r>
              <a:rPr lang="en" dirty="0"/>
              <a:t> </a:t>
            </a:r>
            <a:r>
              <a:rPr lang="en" dirty="0" smtClean="0"/>
              <a:t>(</a:t>
            </a:r>
            <a:r>
              <a:rPr lang="en" i="1" dirty="0" smtClean="0"/>
              <a:t>systematic reviews</a:t>
            </a:r>
            <a:r>
              <a:rPr lang="en" dirty="0" smtClean="0"/>
              <a:t>) and</a:t>
            </a:r>
            <a:endParaRPr lang="sr-Latn-CS" dirty="0"/>
          </a:p>
          <a:p>
            <a:pPr lvl="1"/>
            <a:r>
              <a:rPr lang="en" dirty="0"/>
              <a:t>you start </a:t>
            </a:r>
            <a:r>
              <a:rPr lang="en" dirty="0">
                <a:hlinkClick r:id="rId3"/>
              </a:rPr>
              <a:t>a search for medical genetics </a:t>
            </a:r>
            <a:r>
              <a:rPr lang="en" dirty="0" smtClean="0"/>
              <a:t>(</a:t>
            </a:r>
            <a:r>
              <a:rPr lang="en" i="1" dirty="0" smtClean="0"/>
              <a:t>medical genetics</a:t>
            </a:r>
            <a:r>
              <a:rPr lang="en" dirty="0" smtClean="0"/>
              <a:t>)</a:t>
            </a:r>
            <a:endParaRPr lang="sr-Latn-CS" dirty="0"/>
          </a:p>
        </p:txBody>
      </p:sp>
    </p:spTree>
  </p:cSld>
  <p:clrMapOvr>
    <a:masterClrMapping/>
  </p:clrMapOvr>
  <p:transition advTm="46519"/>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85CF312C-E607-47C3-98A1-E6CD8CEA9922}" type="slidenum">
              <a:rPr lang="en-US"/>
              <a:pPr/>
              <a:t>38</a:t>
            </a:fld>
            <a:endParaRPr lang="en-US"/>
          </a:p>
        </p:txBody>
      </p:sp>
      <p:sp>
        <p:nvSpPr>
          <p:cNvPr id="1166338" name="Rectangle 2"/>
          <p:cNvSpPr>
            <a:spLocks noGrp="1" noChangeArrowheads="1"/>
          </p:cNvSpPr>
          <p:nvPr>
            <p:ph type="title"/>
          </p:nvPr>
        </p:nvSpPr>
        <p:spPr/>
        <p:txBody>
          <a:bodyPr/>
          <a:lstStyle/>
          <a:p>
            <a:r>
              <a:rPr lang="en" sz="3600" dirty="0" smtClean="0"/>
              <a:t>Categories of clinical research</a:t>
            </a:r>
            <a:endParaRPr lang="en" sz="3600" dirty="0"/>
          </a:p>
        </p:txBody>
      </p:sp>
      <p:sp>
        <p:nvSpPr>
          <p:cNvPr id="1166339" name="Rectangle 3"/>
          <p:cNvSpPr>
            <a:spLocks noGrp="1" noChangeArrowheads="1"/>
          </p:cNvSpPr>
          <p:nvPr>
            <p:ph type="body" idx="1"/>
          </p:nvPr>
        </p:nvSpPr>
        <p:spPr/>
        <p:txBody>
          <a:bodyPr/>
          <a:lstStyle/>
          <a:p>
            <a:r>
              <a:rPr lang="en-US" sz="2400" dirty="0" smtClean="0"/>
              <a:t>Click on Clinical Queries on the </a:t>
            </a:r>
            <a:r>
              <a:rPr lang="en-US" sz="2400" dirty="0" err="1" smtClean="0"/>
              <a:t>PubMed</a:t>
            </a:r>
            <a:r>
              <a:rPr lang="en-US" sz="2400" dirty="0" smtClean="0"/>
              <a:t> front page or use the advanced search</a:t>
            </a:r>
          </a:p>
          <a:p>
            <a:r>
              <a:rPr lang="en-US" sz="2400" dirty="0" smtClean="0"/>
              <a:t>Enter a search term in the search field</a:t>
            </a:r>
          </a:p>
          <a:p>
            <a:r>
              <a:rPr lang="en-US" sz="2400" dirty="0" smtClean="0"/>
              <a:t>Under the Clinical Study Categories tab, select a category: etiology, diagnosis, therapy, prognosis or clinical prediction questions</a:t>
            </a:r>
          </a:p>
          <a:p>
            <a:r>
              <a:rPr lang="en-US" sz="2400" dirty="0" smtClean="0"/>
              <a:t>Within the Clinical Study Categories tab, select scope: broad or narrow</a:t>
            </a:r>
          </a:p>
          <a:p>
            <a:r>
              <a:rPr lang="en-US" sz="2400" dirty="0" smtClean="0"/>
              <a:t>Click Search</a:t>
            </a:r>
            <a:endParaRPr lang="sr-Latn-CS" sz="2400" dirty="0"/>
          </a:p>
        </p:txBody>
      </p:sp>
    </p:spTree>
  </p:cSld>
  <p:clrMapOvr>
    <a:masterClrMapping/>
  </p:clrMapOvr>
  <p:transition advTm="46519"/>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08DBC50D-187D-4FFD-B594-341DF711A4EB}" type="slidenum">
              <a:rPr lang="en-US"/>
              <a:pPr/>
              <a:t>39</a:t>
            </a:fld>
            <a:endParaRPr lang="en-US"/>
          </a:p>
        </p:txBody>
      </p:sp>
      <p:sp>
        <p:nvSpPr>
          <p:cNvPr id="1170434" name="Rectangle 2"/>
          <p:cNvSpPr>
            <a:spLocks noGrp="1" noChangeArrowheads="1"/>
          </p:cNvSpPr>
          <p:nvPr>
            <p:ph type="title"/>
          </p:nvPr>
        </p:nvSpPr>
        <p:spPr/>
        <p:txBody>
          <a:bodyPr/>
          <a:lstStyle/>
          <a:p>
            <a:r>
              <a:rPr lang="en" sz="3000" i="1"/>
              <a:t>Pursuing clinical aspects of gene therapy for cystic fibrosis</a:t>
            </a:r>
            <a:endParaRPr lang="sr-Latn-CS" sz="3000"/>
          </a:p>
        </p:txBody>
      </p:sp>
      <p:sp>
        <p:nvSpPr>
          <p:cNvPr id="1170436" name="Rectangle 4"/>
          <p:cNvSpPr>
            <a:spLocks noGrp="1" noChangeArrowheads="1"/>
          </p:cNvSpPr>
          <p:nvPr>
            <p:ph type="body" idx="1"/>
          </p:nvPr>
        </p:nvSpPr>
        <p:spPr/>
        <p:txBody>
          <a:bodyPr/>
          <a:lstStyle/>
          <a:p>
            <a:endParaRPr lang="sr-Latn-CS"/>
          </a:p>
        </p:txBody>
      </p:sp>
      <p:pic>
        <p:nvPicPr>
          <p:cNvPr id="9" name="Picture 8"/>
          <p:cNvPicPr/>
          <p:nvPr/>
        </p:nvPicPr>
        <p:blipFill>
          <a:blip r:embed="rId3" cstate="print"/>
          <a:srcRect l="14708" t="20639" r="18515" b="13513"/>
          <a:stretch>
            <a:fillRect/>
          </a:stretch>
        </p:blipFill>
        <p:spPr bwMode="auto">
          <a:xfrm>
            <a:off x="313900" y="1460310"/>
            <a:ext cx="8270542" cy="4708478"/>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US" smtClean="0"/>
              <a:t>Предавање бр. 07  © Факултет медицинских наука Универзитета у Крагујевцу</a:t>
            </a:r>
            <a:endParaRPr lang="en-US"/>
          </a:p>
        </p:txBody>
      </p:sp>
      <p:sp>
        <p:nvSpPr>
          <p:cNvPr id="6" name="Footer Placeholder 4"/>
          <p:cNvSpPr>
            <a:spLocks noGrp="1"/>
          </p:cNvSpPr>
          <p:nvPr>
            <p:ph type="ftr" sz="quarter" idx="11"/>
          </p:nvPr>
        </p:nvSpPr>
        <p:spPr>
          <a:xfrm>
            <a:off x="3124200" y="6505575"/>
            <a:ext cx="2812576" cy="352425"/>
          </a:xfrm>
        </p:spPr>
        <p:txBody>
          <a:bodyPr/>
          <a:lstStyle/>
          <a:p>
            <a:r>
              <a:rPr lang="sr-Cyrl-CS" dirty="0" smtClean="0"/>
              <a:t>Медицинска статистика и информатика</a:t>
            </a:r>
            <a:endParaRPr lang="en-US" dirty="0"/>
          </a:p>
        </p:txBody>
      </p:sp>
      <p:sp>
        <p:nvSpPr>
          <p:cNvPr id="7" name="Slide Number Placeholder 5"/>
          <p:cNvSpPr>
            <a:spLocks noGrp="1"/>
          </p:cNvSpPr>
          <p:nvPr>
            <p:ph type="sldNum" sz="quarter" idx="12"/>
          </p:nvPr>
        </p:nvSpPr>
        <p:spPr/>
        <p:txBody>
          <a:bodyPr/>
          <a:lstStyle/>
          <a:p>
            <a:fld id="{78538EDB-D114-45E6-A250-DA318DD6CD08}" type="slidenum">
              <a:rPr lang="en-US"/>
              <a:pPr/>
              <a:t>4</a:t>
            </a:fld>
            <a:endParaRPr lang="en-US"/>
          </a:p>
        </p:txBody>
      </p:sp>
      <p:sp>
        <p:nvSpPr>
          <p:cNvPr id="1102850" name="Rectangle 2"/>
          <p:cNvSpPr>
            <a:spLocks noGrp="1" noChangeArrowheads="1"/>
          </p:cNvSpPr>
          <p:nvPr>
            <p:ph type="title"/>
          </p:nvPr>
        </p:nvSpPr>
        <p:spPr/>
        <p:txBody>
          <a:bodyPr/>
          <a:lstStyle/>
          <a:p>
            <a:r>
              <a:rPr lang="en-US" sz="3600" i="1" dirty="0" smtClean="0"/>
              <a:t>Health information page provided by NIH, USA</a:t>
            </a:r>
            <a:endParaRPr lang="sr-Latn-CS" sz="3600" i="1" dirty="0"/>
          </a:p>
        </p:txBody>
      </p:sp>
      <p:sp>
        <p:nvSpPr>
          <p:cNvPr id="1102851" name="Rectangle 3"/>
          <p:cNvSpPr>
            <a:spLocks noGrp="1" noChangeArrowheads="1"/>
          </p:cNvSpPr>
          <p:nvPr>
            <p:ph type="body" idx="1"/>
          </p:nvPr>
        </p:nvSpPr>
        <p:spPr/>
        <p:txBody>
          <a:bodyPr/>
          <a:lstStyle/>
          <a:p>
            <a:endParaRPr lang="sr-Latn-CS" dirty="0"/>
          </a:p>
        </p:txBody>
      </p:sp>
      <p:pic>
        <p:nvPicPr>
          <p:cNvPr id="8" name="Picture 7"/>
          <p:cNvPicPr/>
          <p:nvPr/>
        </p:nvPicPr>
        <p:blipFill>
          <a:blip r:embed="rId3" cstate="print"/>
          <a:srcRect t="12776" r="3040" b="5405"/>
          <a:stretch>
            <a:fillRect/>
          </a:stretch>
        </p:blipFill>
        <p:spPr bwMode="auto">
          <a:xfrm>
            <a:off x="450376" y="1487607"/>
            <a:ext cx="8243248" cy="4653886"/>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C4A5919B-65AF-4425-A772-D58B57AFDC72}" type="slidenum">
              <a:rPr lang="en-US"/>
              <a:pPr/>
              <a:t>40</a:t>
            </a:fld>
            <a:endParaRPr lang="en-US"/>
          </a:p>
        </p:txBody>
      </p:sp>
      <p:sp>
        <p:nvSpPr>
          <p:cNvPr id="1174530" name="Rectangle 2"/>
          <p:cNvSpPr>
            <a:spLocks noGrp="1" noChangeArrowheads="1"/>
          </p:cNvSpPr>
          <p:nvPr>
            <p:ph type="title"/>
          </p:nvPr>
        </p:nvSpPr>
        <p:spPr/>
        <p:txBody>
          <a:bodyPr/>
          <a:lstStyle/>
          <a:p>
            <a:r>
              <a:rPr lang="en" sz="3600" i="1"/>
              <a:t>Seeking inhalation therapy for pneumonia</a:t>
            </a:r>
            <a:r>
              <a:rPr lang="en" sz="3600"/>
              <a:t> </a:t>
            </a:r>
          </a:p>
        </p:txBody>
      </p:sp>
      <p:sp>
        <p:nvSpPr>
          <p:cNvPr id="1174532" name="Rectangle 4"/>
          <p:cNvSpPr>
            <a:spLocks noGrp="1" noChangeArrowheads="1"/>
          </p:cNvSpPr>
          <p:nvPr>
            <p:ph type="body" idx="1"/>
          </p:nvPr>
        </p:nvSpPr>
        <p:spPr/>
        <p:txBody>
          <a:bodyPr/>
          <a:lstStyle/>
          <a:p>
            <a:endParaRPr lang="sr-Latn-CS" dirty="0"/>
          </a:p>
        </p:txBody>
      </p:sp>
      <p:pic>
        <p:nvPicPr>
          <p:cNvPr id="9" name="Picture 8"/>
          <p:cNvPicPr/>
          <p:nvPr/>
        </p:nvPicPr>
        <p:blipFill>
          <a:blip r:embed="rId3" cstate="print"/>
          <a:srcRect l="15175" t="13514" r="19616" b="13022"/>
          <a:stretch>
            <a:fillRect/>
          </a:stretch>
        </p:blipFill>
        <p:spPr bwMode="auto">
          <a:xfrm>
            <a:off x="477672" y="1569493"/>
            <a:ext cx="8461612" cy="4790364"/>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317919E-39C8-41DF-AB07-0E10B810BCA1}" type="slidenum">
              <a:rPr lang="en-US"/>
              <a:pPr/>
              <a:t>41</a:t>
            </a:fld>
            <a:endParaRPr lang="en-US"/>
          </a:p>
        </p:txBody>
      </p:sp>
      <p:sp>
        <p:nvSpPr>
          <p:cNvPr id="1180674" name="Rectangle 2"/>
          <p:cNvSpPr>
            <a:spLocks noGrp="1" noChangeArrowheads="1"/>
          </p:cNvSpPr>
          <p:nvPr>
            <p:ph type="title"/>
          </p:nvPr>
        </p:nvSpPr>
        <p:spPr/>
        <p:txBody>
          <a:bodyPr/>
          <a:lstStyle/>
          <a:p>
            <a:r>
              <a:rPr lang="en" sz="3600" i="1" dirty="0"/>
              <a:t>Setting limits </a:t>
            </a:r>
            <a:r>
              <a:rPr lang="en" sz="3600" i="1" dirty="0" smtClean="0"/>
              <a:t>in </a:t>
            </a:r>
            <a:r>
              <a:rPr lang="en" sz="3600" i="1" dirty="0"/>
              <a:t>the search</a:t>
            </a:r>
            <a:r>
              <a:rPr lang="en" sz="3600" dirty="0"/>
              <a:t> </a:t>
            </a:r>
          </a:p>
        </p:txBody>
      </p:sp>
      <p:pic>
        <p:nvPicPr>
          <p:cNvPr id="10" name="Content Placeholder 9" descr="C:\Users\Korisnik\AppData\Local\Microsoft\Windows\INetCache\Content.MSO\AF2D6986.tmp"/>
          <p:cNvPicPr>
            <a:picLocks noGrp="1"/>
          </p:cNvPicPr>
          <p:nvPr>
            <p:ph idx="1"/>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77671" y="1405719"/>
            <a:ext cx="8366077" cy="4844956"/>
          </a:xfrm>
          <a:prstGeom prst="rect">
            <a:avLst/>
          </a:prstGeom>
          <a:noFill/>
          <a:ln>
            <a:noFill/>
          </a:ln>
        </p:spPr>
      </p:pic>
    </p:spTree>
  </p:cSld>
  <p:clrMapOvr>
    <a:masterClrMapping/>
  </p:clrMapOvr>
  <p:transition advTm="46519"/>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A3875C2F-B7B9-4FA2-A883-5CB25F1985A2}" type="slidenum">
              <a:rPr lang="en-US"/>
              <a:pPr/>
              <a:t>42</a:t>
            </a:fld>
            <a:endParaRPr lang="en-US"/>
          </a:p>
        </p:txBody>
      </p:sp>
      <p:sp>
        <p:nvSpPr>
          <p:cNvPr id="1182722" name="Rectangle 2"/>
          <p:cNvSpPr>
            <a:spLocks noGrp="1" noChangeArrowheads="1"/>
          </p:cNvSpPr>
          <p:nvPr>
            <p:ph type="title"/>
          </p:nvPr>
        </p:nvSpPr>
        <p:spPr/>
        <p:txBody>
          <a:bodyPr/>
          <a:lstStyle/>
          <a:p>
            <a:r>
              <a:rPr lang="en" sz="3600" i="1" dirty="0" smtClean="0"/>
              <a:t>Search results with limitations</a:t>
            </a:r>
            <a:endParaRPr lang="sr-Latn-CS" sz="3600" dirty="0"/>
          </a:p>
        </p:txBody>
      </p:sp>
      <p:pic>
        <p:nvPicPr>
          <p:cNvPr id="9" name="Content Placeholder 8" descr="C:\Users\Korisnik\AppData\Local\Microsoft\Windows\INetCache\Content.MSO\16503784.tmp"/>
          <p:cNvPicPr>
            <a:picLocks noGrp="1"/>
          </p:cNvPicPr>
          <p:nvPr>
            <p:ph idx="1"/>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395785" y="1364777"/>
            <a:ext cx="8748215" cy="4995080"/>
          </a:xfrm>
          <a:prstGeom prst="rect">
            <a:avLst/>
          </a:prstGeom>
          <a:noFill/>
          <a:ln>
            <a:noFill/>
          </a:ln>
        </p:spPr>
      </p:pic>
    </p:spTree>
  </p:cSld>
  <p:clrMapOvr>
    <a:masterClrMapping/>
  </p:clrMapOvr>
  <p:transition advTm="46519"/>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4154525F-0A34-425C-B847-585061FFCFCD}" type="slidenum">
              <a:rPr lang="en-US"/>
              <a:pPr/>
              <a:t>43</a:t>
            </a:fld>
            <a:endParaRPr lang="en-US"/>
          </a:p>
        </p:txBody>
      </p:sp>
      <p:sp>
        <p:nvSpPr>
          <p:cNvPr id="1186818" name="Rectangle 2"/>
          <p:cNvSpPr>
            <a:spLocks noGrp="1" noChangeArrowheads="1"/>
          </p:cNvSpPr>
          <p:nvPr>
            <p:ph type="title"/>
          </p:nvPr>
        </p:nvSpPr>
        <p:spPr/>
        <p:txBody>
          <a:bodyPr/>
          <a:lstStyle/>
          <a:p>
            <a:r>
              <a:rPr lang="en" i="1"/>
              <a:t>Presentation of abstracts</a:t>
            </a:r>
            <a:endParaRPr lang="sr-Latn-CS"/>
          </a:p>
        </p:txBody>
      </p:sp>
      <p:sp>
        <p:nvSpPr>
          <p:cNvPr id="1186819" name="Rectangle 3"/>
          <p:cNvSpPr>
            <a:spLocks noGrp="1" noChangeArrowheads="1"/>
          </p:cNvSpPr>
          <p:nvPr>
            <p:ph type="body" idx="1"/>
          </p:nvPr>
        </p:nvSpPr>
        <p:spPr/>
        <p:txBody>
          <a:bodyPr/>
          <a:lstStyle/>
          <a:p>
            <a:endParaRPr lang="sr-Latn-CS" dirty="0"/>
          </a:p>
        </p:txBody>
      </p:sp>
      <p:pic>
        <p:nvPicPr>
          <p:cNvPr id="8" name="Picture 7" descr="C:\Users\Korisnik\AppData\Local\Microsoft\Windows\INetCache\Content.MSO\AD865B10.tmp"/>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91319" y="1487607"/>
            <a:ext cx="8243248" cy="4653886"/>
          </a:xfrm>
          <a:prstGeom prst="rect">
            <a:avLst/>
          </a:prstGeom>
          <a:noFill/>
          <a:ln>
            <a:noFill/>
          </a:ln>
        </p:spPr>
      </p:pic>
    </p:spTree>
  </p:cSld>
  <p:clrMapOvr>
    <a:masterClrMapping/>
  </p:clrMapOvr>
  <p:transition advTm="4651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4660DB88-9842-428E-8F75-CAD31F18E8C4}" type="slidenum">
              <a:rPr lang="en-US"/>
              <a:pPr/>
              <a:t>5</a:t>
            </a:fld>
            <a:endParaRPr lang="en-US"/>
          </a:p>
        </p:txBody>
      </p:sp>
      <p:sp>
        <p:nvSpPr>
          <p:cNvPr id="1104898" name="Rectangle 2"/>
          <p:cNvSpPr>
            <a:spLocks noGrp="1" noChangeArrowheads="1"/>
          </p:cNvSpPr>
          <p:nvPr>
            <p:ph type="title"/>
          </p:nvPr>
        </p:nvSpPr>
        <p:spPr/>
        <p:txBody>
          <a:bodyPr/>
          <a:lstStyle/>
          <a:p>
            <a:r>
              <a:rPr lang="en" sz="2800" i="1"/>
              <a:t>Site of the world's largest association of neurological sciences</a:t>
            </a:r>
            <a:r>
              <a:rPr lang="en" sz="2800"/>
              <a:t> </a:t>
            </a:r>
            <a:r>
              <a:rPr lang="en" sz="2800" i="1"/>
              <a:t>( </a:t>
            </a:r>
            <a:r>
              <a:rPr lang="en" sz="2800" i="1">
                <a:hlinkClick r:id="rId3"/>
              </a:rPr>
              <a:t>http://www.sfn.org/ </a:t>
            </a:r>
            <a:r>
              <a:rPr lang="en" sz="2800" i="1"/>
              <a:t>)</a:t>
            </a:r>
            <a:r>
              <a:rPr lang="en" sz="2800"/>
              <a:t> </a:t>
            </a:r>
          </a:p>
        </p:txBody>
      </p:sp>
      <p:sp>
        <p:nvSpPr>
          <p:cNvPr id="1104899" name="Rectangle 3"/>
          <p:cNvSpPr>
            <a:spLocks noGrp="1" noChangeArrowheads="1"/>
          </p:cNvSpPr>
          <p:nvPr>
            <p:ph type="body" idx="1"/>
          </p:nvPr>
        </p:nvSpPr>
        <p:spPr/>
        <p:txBody>
          <a:bodyPr/>
          <a:lstStyle/>
          <a:p>
            <a:endParaRPr lang="sr-Latn-CS" dirty="0"/>
          </a:p>
        </p:txBody>
      </p:sp>
      <p:pic>
        <p:nvPicPr>
          <p:cNvPr id="8" name="Picture 7"/>
          <p:cNvPicPr/>
          <p:nvPr/>
        </p:nvPicPr>
        <p:blipFill>
          <a:blip r:embed="rId4" cstate="print"/>
          <a:srcRect t="13759" b="5160"/>
          <a:stretch>
            <a:fillRect/>
          </a:stretch>
        </p:blipFill>
        <p:spPr bwMode="auto">
          <a:xfrm>
            <a:off x="518615" y="1351128"/>
            <a:ext cx="8256895" cy="4899547"/>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8F1A1CF4-5AC1-474B-9D28-2D091308C8F7}" type="slidenum">
              <a:rPr lang="en-US"/>
              <a:pPr/>
              <a:t>6</a:t>
            </a:fld>
            <a:endParaRPr lang="en-US"/>
          </a:p>
        </p:txBody>
      </p:sp>
      <p:sp>
        <p:nvSpPr>
          <p:cNvPr id="1106946" name="Rectangle 2"/>
          <p:cNvSpPr>
            <a:spLocks noGrp="1" noChangeArrowheads="1"/>
          </p:cNvSpPr>
          <p:nvPr>
            <p:ph type="title"/>
          </p:nvPr>
        </p:nvSpPr>
        <p:spPr/>
        <p:txBody>
          <a:bodyPr/>
          <a:lstStyle/>
          <a:p>
            <a:r>
              <a:rPr lang="en" sz="3600"/>
              <a:t>Overview of bibliographic databases</a:t>
            </a:r>
            <a:endParaRPr lang="sr-Latn-CS" sz="3600"/>
          </a:p>
        </p:txBody>
      </p:sp>
      <p:sp>
        <p:nvSpPr>
          <p:cNvPr id="1106947" name="Rectangle 3"/>
          <p:cNvSpPr>
            <a:spLocks noGrp="1" noChangeArrowheads="1"/>
          </p:cNvSpPr>
          <p:nvPr>
            <p:ph type="body" idx="1"/>
          </p:nvPr>
        </p:nvSpPr>
        <p:spPr/>
        <p:txBody>
          <a:bodyPr/>
          <a:lstStyle/>
          <a:p>
            <a:r>
              <a:rPr lang="en" sz="2000" b="1" dirty="0">
                <a:hlinkClick r:id="rId3"/>
              </a:rPr>
              <a:t>PubMed </a:t>
            </a:r>
            <a:r>
              <a:rPr lang="en" sz="2000" dirty="0" smtClean="0"/>
              <a:t>i.e. </a:t>
            </a:r>
            <a:r>
              <a:rPr lang="en" sz="2000" dirty="0"/>
              <a:t>publicly available </a:t>
            </a:r>
            <a:r>
              <a:rPr lang="en" sz="2000" b="1" dirty="0" smtClean="0"/>
              <a:t>Medline</a:t>
            </a:r>
            <a:r>
              <a:rPr lang="en" sz="2000" dirty="0" smtClean="0"/>
              <a:t>, </a:t>
            </a:r>
            <a:r>
              <a:rPr lang="en" sz="2000" dirty="0"/>
              <a:t>is the most famous medical bibliographic database created by </a:t>
            </a:r>
            <a:r>
              <a:rPr lang="en" sz="2000" i="1" dirty="0"/>
              <a:t>the National Center for Biotechnology Information (NCBI)</a:t>
            </a:r>
            <a:r>
              <a:rPr lang="en" sz="2000" dirty="0"/>
              <a:t> </a:t>
            </a:r>
          </a:p>
          <a:p>
            <a:r>
              <a:rPr lang="en" sz="2000" b="1" dirty="0">
                <a:hlinkClick r:id="rId4"/>
              </a:rPr>
              <a:t>The NLM Gateway </a:t>
            </a:r>
            <a:r>
              <a:rPr lang="en" sz="2000" dirty="0"/>
              <a:t>is a service by which </a:t>
            </a:r>
            <a:r>
              <a:rPr lang="en" sz="2000" i="1" dirty="0"/>
              <a:t>the National Library of Medicine </a:t>
            </a:r>
            <a:r>
              <a:rPr lang="en" sz="2000" dirty="0"/>
              <a:t>allows users to search different databases at the same time with just one query :</a:t>
            </a:r>
            <a:endParaRPr lang="sr-Latn-CS" sz="2000" dirty="0">
              <a:hlinkClick r:id="rId5"/>
            </a:endParaRPr>
          </a:p>
          <a:p>
            <a:pPr lvl="1"/>
            <a:r>
              <a:rPr lang="en" sz="1800" dirty="0">
                <a:hlinkClick r:id="rId5"/>
              </a:rPr>
              <a:t>MEDLINE/PubMed </a:t>
            </a:r>
            <a:r>
              <a:rPr lang="en" sz="1800" dirty="0"/>
              <a:t>, OLDMEDLINE </a:t>
            </a:r>
            <a:r>
              <a:rPr lang="en" sz="1800" dirty="0" smtClean="0"/>
              <a:t>(contains </a:t>
            </a:r>
            <a:r>
              <a:rPr lang="en" sz="1800" dirty="0"/>
              <a:t>references from 1958 to 1965 ),</a:t>
            </a:r>
            <a:endParaRPr lang="sr-Latn-CS" sz="1800" dirty="0">
              <a:hlinkClick r:id="rId6"/>
            </a:endParaRPr>
          </a:p>
          <a:p>
            <a:pPr lvl="1"/>
            <a:r>
              <a:rPr lang="en" sz="1800" dirty="0">
                <a:hlinkClick r:id="rId6"/>
              </a:rPr>
              <a:t>LOCATORplus</a:t>
            </a:r>
            <a:r>
              <a:rPr lang="en" sz="1800" dirty="0"/>
              <a:t> </a:t>
            </a:r>
            <a:r>
              <a:rPr lang="en" sz="1800" dirty="0" smtClean="0"/>
              <a:t>(over </a:t>
            </a:r>
            <a:r>
              <a:rPr lang="en" sz="1800" dirty="0"/>
              <a:t>800,000 bibliographic descriptions of books , audiovisual materials and magazines ),</a:t>
            </a:r>
            <a:endParaRPr lang="sr-Latn-CS" sz="1800" dirty="0">
              <a:hlinkClick r:id="rId7"/>
            </a:endParaRPr>
          </a:p>
          <a:p>
            <a:pPr lvl="1"/>
            <a:r>
              <a:rPr lang="en" sz="1800" dirty="0">
                <a:hlinkClick r:id="rId7"/>
              </a:rPr>
              <a:t>DIRLINE</a:t>
            </a:r>
            <a:r>
              <a:rPr lang="en" sz="1800" dirty="0"/>
              <a:t> ( information about health institutions , various research sources and projects ),</a:t>
            </a:r>
            <a:endParaRPr lang="sr-Latn-CS" sz="1800" dirty="0">
              <a:hlinkClick r:id="rId8"/>
            </a:endParaRPr>
          </a:p>
          <a:p>
            <a:pPr lvl="1"/>
            <a:r>
              <a:rPr lang="en" sz="1800" dirty="0">
                <a:hlinkClick r:id="rId8"/>
              </a:rPr>
              <a:t>MEDLINEplus</a:t>
            </a:r>
            <a:r>
              <a:rPr lang="en" sz="1800" dirty="0"/>
              <a:t> ( medical information intended for the public ), AIDS Meetings, Health Services Research Meetings, Space Life Sciences Meetings and HSRProj.</a:t>
            </a:r>
          </a:p>
        </p:txBody>
      </p:sp>
    </p:spTree>
  </p:cSld>
  <p:clrMapOvr>
    <a:masterClrMapping/>
  </p:clrMapOvr>
  <p:transition advTm="4651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95D1FABA-9909-4BF0-91E8-C40ABC570B7D}" type="slidenum">
              <a:rPr lang="en-US"/>
              <a:pPr/>
              <a:t>7</a:t>
            </a:fld>
            <a:endParaRPr lang="en-US"/>
          </a:p>
        </p:txBody>
      </p:sp>
      <p:sp>
        <p:nvSpPr>
          <p:cNvPr id="1108994" name="Rectangle 2"/>
          <p:cNvSpPr>
            <a:spLocks noGrp="1" noChangeArrowheads="1"/>
          </p:cNvSpPr>
          <p:nvPr>
            <p:ph type="title"/>
          </p:nvPr>
        </p:nvSpPr>
        <p:spPr/>
        <p:txBody>
          <a:bodyPr/>
          <a:lstStyle/>
          <a:p>
            <a:r>
              <a:rPr lang="en" sz="3600"/>
              <a:t>Overview of bibliographic databases</a:t>
            </a:r>
            <a:endParaRPr lang="sr-Latn-CS" sz="3600"/>
          </a:p>
        </p:txBody>
      </p:sp>
      <p:sp>
        <p:nvSpPr>
          <p:cNvPr id="1108995" name="Rectangle 3"/>
          <p:cNvSpPr>
            <a:spLocks noGrp="1" noChangeArrowheads="1"/>
          </p:cNvSpPr>
          <p:nvPr>
            <p:ph type="body" idx="1"/>
          </p:nvPr>
        </p:nvSpPr>
        <p:spPr/>
        <p:txBody>
          <a:bodyPr/>
          <a:lstStyle/>
          <a:p>
            <a:r>
              <a:rPr lang="en" sz="2600" b="1" u="sng" dirty="0"/>
              <a:t>Web of </a:t>
            </a:r>
            <a:r>
              <a:rPr lang="en" sz="2600" b="1" u="sng" dirty="0">
                <a:hlinkClick r:id="rId3"/>
              </a:rPr>
              <a:t>Knowledge </a:t>
            </a:r>
            <a:r>
              <a:rPr lang="en" sz="2600" dirty="0"/>
              <a:t>is a citation database produced by </a:t>
            </a:r>
            <a:r>
              <a:rPr lang="en" sz="2600" i="1" dirty="0"/>
              <a:t>Scientific Information (ISI, Philadelphia, USA)</a:t>
            </a:r>
            <a:r>
              <a:rPr lang="en" sz="2600" dirty="0"/>
              <a:t> and which include relevant medical journals in :</a:t>
            </a:r>
            <a:endParaRPr lang="sr-Latn-CS" sz="2600" i="1" dirty="0"/>
          </a:p>
          <a:p>
            <a:pPr lvl="1"/>
            <a:r>
              <a:rPr lang="en" sz="2200" i="1" dirty="0"/>
              <a:t>Science Citation Index Expanded </a:t>
            </a:r>
            <a:r>
              <a:rPr lang="en" sz="2200" dirty="0"/>
              <a:t>- contains bibliographic </a:t>
            </a:r>
            <a:r>
              <a:rPr lang="en" sz="2200" dirty="0" smtClean="0"/>
              <a:t>information, </a:t>
            </a:r>
            <a:r>
              <a:rPr lang="en" sz="2200" dirty="0"/>
              <a:t>abstracts and citations from </a:t>
            </a:r>
            <a:r>
              <a:rPr lang="en" sz="2200" dirty="0">
                <a:hlinkClick r:id="rId4"/>
              </a:rPr>
              <a:t>7865 leading of the world scientific journals </a:t>
            </a:r>
            <a:r>
              <a:rPr lang="en" sz="2200" dirty="0"/>
              <a:t>.</a:t>
            </a:r>
          </a:p>
          <a:p>
            <a:pPr lvl="1"/>
            <a:r>
              <a:rPr lang="en" sz="2200" dirty="0"/>
              <a:t>Social </a:t>
            </a:r>
            <a:r>
              <a:rPr lang="en" sz="2200" i="1" dirty="0"/>
              <a:t>Sciences Citation Index (SSCI) </a:t>
            </a:r>
            <a:r>
              <a:rPr lang="en" sz="2200" dirty="0"/>
              <a:t>- contains bibliographic </a:t>
            </a:r>
            <a:r>
              <a:rPr lang="en" sz="2200" dirty="0" smtClean="0"/>
              <a:t>information, </a:t>
            </a:r>
            <a:r>
              <a:rPr lang="en" sz="2200" dirty="0"/>
              <a:t>abstracts and citations from 2062 leading of the world scientific </a:t>
            </a:r>
            <a:r>
              <a:rPr lang="en" sz="2200" dirty="0" smtClean="0"/>
              <a:t>magazines; </a:t>
            </a:r>
            <a:r>
              <a:rPr lang="en" sz="2200" dirty="0"/>
              <a:t>selectively covers relevant bibliographic units from over 3300 scientific and professional journals </a:t>
            </a:r>
            <a:r>
              <a:rPr lang="en" sz="2200" dirty="0" smtClean="0"/>
              <a:t>.</a:t>
            </a:r>
            <a:endParaRPr lang="en-GB" sz="2200" b="1" dirty="0"/>
          </a:p>
        </p:txBody>
      </p:sp>
    </p:spTree>
  </p:cSld>
  <p:clrMapOvr>
    <a:masterClrMapping/>
  </p:clrMapOvr>
  <p:transition advTm="4651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DC3A3940-2025-40B6-B386-99D8886FAD76}" type="slidenum">
              <a:rPr lang="en-US"/>
              <a:pPr/>
              <a:t>8</a:t>
            </a:fld>
            <a:endParaRPr lang="en-US"/>
          </a:p>
        </p:txBody>
      </p:sp>
      <p:sp>
        <p:nvSpPr>
          <p:cNvPr id="1111042" name="Rectangle 2"/>
          <p:cNvSpPr>
            <a:spLocks noGrp="1" noChangeArrowheads="1"/>
          </p:cNvSpPr>
          <p:nvPr>
            <p:ph type="title"/>
          </p:nvPr>
        </p:nvSpPr>
        <p:spPr/>
        <p:txBody>
          <a:bodyPr/>
          <a:lstStyle/>
          <a:p>
            <a:r>
              <a:rPr lang="en" sz="3600"/>
              <a:t>Overview of bibliographic databases</a:t>
            </a:r>
            <a:endParaRPr lang="sr-Latn-CS" sz="3600"/>
          </a:p>
        </p:txBody>
      </p:sp>
      <p:sp>
        <p:nvSpPr>
          <p:cNvPr id="1111043" name="Rectangle 3"/>
          <p:cNvSpPr>
            <a:spLocks noGrp="1" noChangeArrowheads="1"/>
          </p:cNvSpPr>
          <p:nvPr>
            <p:ph type="body" idx="1"/>
          </p:nvPr>
        </p:nvSpPr>
        <p:spPr/>
        <p:txBody>
          <a:bodyPr/>
          <a:lstStyle/>
          <a:p>
            <a:r>
              <a:rPr lang="en" sz="2400" dirty="0"/>
              <a:t>Access only from registered </a:t>
            </a:r>
            <a:r>
              <a:rPr lang="en" sz="2400" dirty="0" smtClean="0"/>
              <a:t>computers:</a:t>
            </a:r>
            <a:endParaRPr lang="en-GB" sz="2400" dirty="0">
              <a:hlinkClick r:id="rId3"/>
            </a:endParaRPr>
          </a:p>
          <a:p>
            <a:pPr lvl="1"/>
            <a:r>
              <a:rPr lang="en" sz="2000" dirty="0">
                <a:hlinkClick r:id="rId3"/>
              </a:rPr>
              <a:t>EBM Reviews - ACP Journal Club</a:t>
            </a:r>
          </a:p>
          <a:p>
            <a:pPr lvl="1"/>
            <a:r>
              <a:rPr lang="en" sz="2000" dirty="0">
                <a:hlinkClick r:id="rId3"/>
              </a:rPr>
              <a:t>EBM Reviews - Cochrane Central Register of Controlled Trials</a:t>
            </a:r>
          </a:p>
          <a:p>
            <a:pPr lvl="1"/>
            <a:r>
              <a:rPr lang="en" sz="2000" dirty="0">
                <a:hlinkClick r:id="rId3"/>
              </a:rPr>
              <a:t>EBM Reviews - Cochrane Database of Systematic Reviews</a:t>
            </a:r>
          </a:p>
          <a:p>
            <a:pPr lvl="1"/>
            <a:r>
              <a:rPr lang="en" sz="2000" dirty="0">
                <a:hlinkClick r:id="rId3"/>
              </a:rPr>
              <a:t>EBM Reviews - Database of Abstracts of Reviews of Effects</a:t>
            </a:r>
          </a:p>
          <a:p>
            <a:pPr lvl="1"/>
            <a:r>
              <a:rPr lang="en" sz="2000" dirty="0">
                <a:hlinkClick r:id="rId3"/>
              </a:rPr>
              <a:t>EBM Reviews Full Text - Cochrane DSR, ACP Journal Club, and DARE</a:t>
            </a:r>
          </a:p>
          <a:p>
            <a:pPr lvl="1"/>
            <a:r>
              <a:rPr lang="en" sz="2000" dirty="0">
                <a:hlinkClick r:id="rId3"/>
              </a:rPr>
              <a:t>All EBM Reviews - Cochrane DSR, ACP Journal Club, DARE, and CCTR</a:t>
            </a:r>
            <a:endParaRPr lang="en-GB" sz="2000" dirty="0"/>
          </a:p>
          <a:p>
            <a:r>
              <a:rPr lang="en" sz="2400" dirty="0"/>
              <a:t>Requires subscription:</a:t>
            </a:r>
            <a:endParaRPr lang="en-GB" sz="2400" dirty="0">
              <a:hlinkClick r:id="rId4"/>
            </a:endParaRPr>
          </a:p>
          <a:p>
            <a:pPr lvl="1"/>
            <a:r>
              <a:rPr lang="en" sz="2000" dirty="0">
                <a:hlinkClick r:id="rId4"/>
              </a:rPr>
              <a:t>Evidence-Based Medicine</a:t>
            </a:r>
            <a:endParaRPr lang="en-GB" sz="2000" dirty="0">
              <a:hlinkClick r:id="rId5"/>
            </a:endParaRPr>
          </a:p>
          <a:p>
            <a:pPr lvl="1"/>
            <a:r>
              <a:rPr lang="en" sz="2000" dirty="0">
                <a:hlinkClick r:id="rId5"/>
              </a:rPr>
              <a:t>Clinical Evidence</a:t>
            </a:r>
            <a:endParaRPr lang="sr-Latn-CS" sz="2000" dirty="0"/>
          </a:p>
        </p:txBody>
      </p:sp>
    </p:spTree>
  </p:cSld>
  <p:clrMapOvr>
    <a:masterClrMapping/>
  </p:clrMapOvr>
  <p:transition advTm="4651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07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8932CA37-C7D2-41BA-A518-F6EB3A1847C6}" type="slidenum">
              <a:rPr lang="en-US"/>
              <a:pPr/>
              <a:t>9</a:t>
            </a:fld>
            <a:endParaRPr lang="en-US"/>
          </a:p>
        </p:txBody>
      </p:sp>
      <p:sp>
        <p:nvSpPr>
          <p:cNvPr id="1113090" name="Rectangle 2"/>
          <p:cNvSpPr>
            <a:spLocks noGrp="1" noChangeArrowheads="1"/>
          </p:cNvSpPr>
          <p:nvPr>
            <p:ph type="title"/>
          </p:nvPr>
        </p:nvSpPr>
        <p:spPr/>
        <p:txBody>
          <a:bodyPr/>
          <a:lstStyle/>
          <a:p>
            <a:r>
              <a:rPr lang="en" sz="3600"/>
              <a:t>Overview of bibliographic databases</a:t>
            </a:r>
            <a:endParaRPr lang="sr-Latn-CS" sz="3600"/>
          </a:p>
        </p:txBody>
      </p:sp>
      <p:sp>
        <p:nvSpPr>
          <p:cNvPr id="1113091" name="Rectangle 3"/>
          <p:cNvSpPr>
            <a:spLocks noGrp="1" noChangeArrowheads="1"/>
          </p:cNvSpPr>
          <p:nvPr>
            <p:ph type="body" idx="1"/>
          </p:nvPr>
        </p:nvSpPr>
        <p:spPr/>
        <p:txBody>
          <a:bodyPr/>
          <a:lstStyle/>
          <a:p>
            <a:r>
              <a:rPr lang="en"/>
              <a:t>Free for all:</a:t>
            </a:r>
            <a:endParaRPr lang="en-GB">
              <a:hlinkClick r:id="rId3"/>
            </a:endParaRPr>
          </a:p>
          <a:p>
            <a:pPr lvl="1"/>
            <a:r>
              <a:rPr lang="en">
                <a:hlinkClick r:id="rId3"/>
              </a:rPr>
              <a:t>Bandolier</a:t>
            </a:r>
            <a:endParaRPr lang="en-GB">
              <a:hlinkClick r:id="rId4"/>
            </a:endParaRPr>
          </a:p>
          <a:p>
            <a:pPr lvl="1"/>
            <a:r>
              <a:rPr lang="en">
                <a:hlinkClick r:id="rId4"/>
              </a:rPr>
              <a:t>PubMed Clinical Queries</a:t>
            </a:r>
            <a:endParaRPr lang="en-GB">
              <a:hlinkClick r:id="rId5"/>
            </a:endParaRPr>
          </a:p>
          <a:p>
            <a:pPr lvl="1"/>
            <a:r>
              <a:rPr lang="en">
                <a:hlinkClick r:id="rId5"/>
              </a:rPr>
              <a:t>SUMSearch</a:t>
            </a:r>
            <a:endParaRPr lang="en-GB">
              <a:hlinkClick r:id="rId6"/>
            </a:endParaRPr>
          </a:p>
          <a:p>
            <a:pPr lvl="1"/>
            <a:r>
              <a:rPr lang="en">
                <a:hlinkClick r:id="rId6"/>
              </a:rPr>
              <a:t>DARE</a:t>
            </a:r>
            <a:endParaRPr lang="en-GB">
              <a:hlinkClick r:id="rId7"/>
            </a:endParaRPr>
          </a:p>
          <a:p>
            <a:pPr lvl="1"/>
            <a:r>
              <a:rPr lang="en">
                <a:hlinkClick r:id="rId7"/>
              </a:rPr>
              <a:t>Evidence Based On-Call</a:t>
            </a:r>
            <a:endParaRPr lang="en-GB">
              <a:hlinkClick r:id="rId8"/>
            </a:endParaRPr>
          </a:p>
          <a:p>
            <a:pPr lvl="1"/>
            <a:r>
              <a:rPr lang="en">
                <a:hlinkClick r:id="rId8"/>
              </a:rPr>
              <a:t>TRIPDatabase</a:t>
            </a:r>
            <a:endParaRPr lang="en-GB">
              <a:hlinkClick r:id="rId9"/>
            </a:endParaRPr>
          </a:p>
          <a:p>
            <a:pPr lvl="1"/>
            <a:r>
              <a:rPr lang="en">
                <a:hlinkClick r:id="rId9"/>
              </a:rPr>
              <a:t>National Guideline Clearinghouse</a:t>
            </a:r>
            <a:endParaRPr lang="en-GB">
              <a:hlinkClick r:id="rId10"/>
            </a:endParaRPr>
          </a:p>
          <a:p>
            <a:pPr lvl="1"/>
            <a:r>
              <a:rPr lang="en">
                <a:hlinkClick r:id="rId10"/>
              </a:rPr>
              <a:t>Agency for Health Care Research and Quality</a:t>
            </a:r>
            <a:endParaRPr lang="sr-Latn-CS"/>
          </a:p>
        </p:txBody>
      </p:sp>
    </p:spTree>
  </p:cSld>
  <p:clrMapOvr>
    <a:masterClrMapping/>
  </p:clrMapOvr>
  <p:transition advTm="46519"/>
  <p:timing>
    <p:tnLst>
      <p:par>
        <p:cTn id="1" dur="indefinite" restart="never" nodeType="tmRoot"/>
      </p:par>
    </p:tnLst>
  </p:timing>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272</TotalTime>
  <Words>5948</Words>
  <Application>Microsoft Office PowerPoint</Application>
  <PresentationFormat>On-screen Show (4:3)</PresentationFormat>
  <Paragraphs>362</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FIT slajd predavanja</vt:lpstr>
      <vt:lpstr>      MEDICAL DATABASES</vt:lpstr>
      <vt:lpstr>Medical information</vt:lpstr>
      <vt:lpstr>NIH home page of the US Department of Health</vt:lpstr>
      <vt:lpstr>Health information page provided by NIH, USA</vt:lpstr>
      <vt:lpstr>Site of the world's largest association of neurological sciences ( http://www.sfn.org/ ) </vt:lpstr>
      <vt:lpstr>Overview of bibliographic databases</vt:lpstr>
      <vt:lpstr>Overview of bibliographic databases</vt:lpstr>
      <vt:lpstr>Overview of bibliographic databases</vt:lpstr>
      <vt:lpstr>Overview of bibliographic databases</vt:lpstr>
      <vt:lpstr>Overview of bibliographic databases</vt:lpstr>
      <vt:lpstr>PubMed - http://www.pubmed.gov </vt:lpstr>
      <vt:lpstr>MEDLINE</vt:lpstr>
      <vt:lpstr>What is MeSH?</vt:lpstr>
      <vt:lpstr>What is MeSH?</vt:lpstr>
      <vt:lpstr>Search results for the term" Leukemia" in MeSH </vt:lpstr>
      <vt:lpstr>How to use PubMed ?</vt:lpstr>
      <vt:lpstr>How to use PubMed ?</vt:lpstr>
      <vt:lpstr>Compose a search query</vt:lpstr>
      <vt:lpstr>Compose a search query</vt:lpstr>
      <vt:lpstr>Home page of PubMed (http://www.pubmed.gov)</vt:lpstr>
      <vt:lpstr>Place for entering a search term (" Query Box ")</vt:lpstr>
      <vt:lpstr>Search results for "helicobacter pylori"</vt:lpstr>
      <vt:lpstr>Displaying more quotes by clicking on the Next field</vt:lpstr>
      <vt:lpstr>Setting the way search results are displayed </vt:lpstr>
      <vt:lpstr>Save search results to Clipboard </vt:lpstr>
      <vt:lpstr>Advanced search</vt:lpstr>
      <vt:lpstr>Results for "helicobacter pylori" and "non-ulcer dyspepsia"</vt:lpstr>
      <vt:lpstr>Advanced search </vt:lpstr>
      <vt:lpstr>Advanced search </vt:lpstr>
      <vt:lpstr>How to search by author?</vt:lpstr>
      <vt:lpstr>Search by author</vt:lpstr>
      <vt:lpstr>Searching for papers written by Bonnie W. Ramsey on gene therapy for patients with cystic fibrosis</vt:lpstr>
      <vt:lpstr>Searching for papers written by Joshua Lederberg </vt:lpstr>
      <vt:lpstr>Search for papers written by authors whose last name is Brody</vt:lpstr>
      <vt:lpstr>Citation search for drosophila papers in the journal Molecular Biology of the Cell </vt:lpstr>
      <vt:lpstr>Using Single Citation Matcher to find citations</vt:lpstr>
      <vt:lpstr>Is there anything special for clinical research?</vt:lpstr>
      <vt:lpstr>Categories of clinical research</vt:lpstr>
      <vt:lpstr>Pursuing clinical aspects of gene therapy for cystic fibrosis</vt:lpstr>
      <vt:lpstr>Seeking inhalation therapy for pneumonia </vt:lpstr>
      <vt:lpstr>Setting limits in the search </vt:lpstr>
      <vt:lpstr>Search results with limitations</vt:lpstr>
      <vt:lpstr>Presentation of abstracts</vt:lpstr>
    </vt:vector>
  </TitlesOfParts>
  <Company>MFK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ds</dc:creator>
  <cp:lastModifiedBy>HP</cp:lastModifiedBy>
  <cp:revision>204</cp:revision>
  <dcterms:created xsi:type="dcterms:W3CDTF">2006-09-26T20:52:51Z</dcterms:created>
  <dcterms:modified xsi:type="dcterms:W3CDTF">2023-09-07T15:46:47Z</dcterms:modified>
</cp:coreProperties>
</file>